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57"/>
  </p:notesMasterIdLst>
  <p:handoutMasterIdLst>
    <p:handoutMasterId r:id="rId58"/>
  </p:handoutMasterIdLst>
  <p:sldIdLst>
    <p:sldId id="304" r:id="rId5"/>
    <p:sldId id="303" r:id="rId6"/>
    <p:sldId id="305" r:id="rId7"/>
    <p:sldId id="306" r:id="rId8"/>
    <p:sldId id="307" r:id="rId9"/>
    <p:sldId id="310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11" r:id="rId24"/>
    <p:sldId id="296" r:id="rId25"/>
    <p:sldId id="302" r:id="rId26"/>
    <p:sldId id="416" r:id="rId27"/>
    <p:sldId id="418" r:id="rId28"/>
    <p:sldId id="419" r:id="rId29"/>
    <p:sldId id="420" r:id="rId30"/>
    <p:sldId id="421" r:id="rId31"/>
    <p:sldId id="422" r:id="rId32"/>
    <p:sldId id="423" r:id="rId33"/>
    <p:sldId id="417" r:id="rId34"/>
    <p:sldId id="409" r:id="rId35"/>
    <p:sldId id="404" r:id="rId36"/>
    <p:sldId id="405" r:id="rId37"/>
    <p:sldId id="403" r:id="rId38"/>
    <p:sldId id="378" r:id="rId39"/>
    <p:sldId id="379" r:id="rId40"/>
    <p:sldId id="393" r:id="rId41"/>
    <p:sldId id="380" r:id="rId42"/>
    <p:sldId id="399" r:id="rId43"/>
    <p:sldId id="401" r:id="rId44"/>
    <p:sldId id="410" r:id="rId45"/>
    <p:sldId id="408" r:id="rId46"/>
    <p:sldId id="411" r:id="rId47"/>
    <p:sldId id="281" r:id="rId48"/>
    <p:sldId id="353" r:id="rId49"/>
    <p:sldId id="413" r:id="rId50"/>
    <p:sldId id="364" r:id="rId51"/>
    <p:sldId id="365" r:id="rId52"/>
    <p:sldId id="366" r:id="rId53"/>
    <p:sldId id="375" r:id="rId54"/>
    <p:sldId id="414" r:id="rId55"/>
    <p:sldId id="415" r:id="rId56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1" autoAdjust="0"/>
    <p:restoredTop sz="77823"/>
  </p:normalViewPr>
  <p:slideViewPr>
    <p:cSldViewPr snapToGrid="0" snapToObjects="1" showGuides="1">
      <p:cViewPr varScale="1">
        <p:scale>
          <a:sx n="125" d="100"/>
          <a:sy n="125" d="100"/>
        </p:scale>
        <p:origin x="708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12.04.2022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12/04/2022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5036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3391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2330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7134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6726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89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xmlns="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xmlns="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xmlns="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xmlns="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xmlns="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xmlns="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xmlns="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xmlns="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xmlns="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xmlns="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xmlns="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xmlns="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350" b="0"/>
            </a:lvl1pPr>
          </a:lstStyle>
          <a:p>
            <a:r>
              <a:rPr lang="en-US" dirty="0"/>
              <a:t>Click to edit Master title style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8</a:t>
            </a:r>
          </a:p>
        </p:txBody>
      </p:sp>
    </p:spTree>
    <p:extLst>
      <p:ext uri="{BB962C8B-B14F-4D97-AF65-F5344CB8AC3E}">
        <p14:creationId xmlns:p14="http://schemas.microsoft.com/office/powerpoint/2010/main" val="3719372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xmlns="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xmlns="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xmlns="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xmlns="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xmlns="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12162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xmlns="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xmlns="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xmlns="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74" r:id="rId7"/>
    <p:sldLayoutId id="2147483675" r:id="rId8"/>
    <p:sldLayoutId id="2147483682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3" r:id="rId17"/>
    <p:sldLayoutId id="2147483685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6.jpe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33.jpg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creativecommons.org/publicdomain/zero/1.0/" TargetMode="External"/><Relationship Id="rId2" Type="http://schemas.openxmlformats.org/officeDocument/2006/relationships/hyperlink" Target="https://commons.wikimedia.org/wiki/File:Rainbow_Bridge_Niagara_Falls_2.jpg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google.com/url?sa=i&amp;url=https://snappygoat.com/s/?q%3Dbestof:san%2Bfrancisco%2Bnight%2Bcity%2Bat%2Bnight%2Bbay&amp;psig=AOvVaw1vKytIAypsfiq-tCkcabsq&amp;ust=1613663792722000&amp;source=images&amp;cd=vfe&amp;ved=0CAMQjB1qFwoTCIDy6J2k8e4CFQAAAAAdAAAAABAD" TargetMode="External"/><Relationship Id="rId5" Type="http://schemas.openxmlformats.org/officeDocument/2006/relationships/hyperlink" Target="https://creativecommons.org/licenses/by-sa/4.0/deed.en" TargetMode="External"/><Relationship Id="rId4" Type="http://schemas.openxmlformats.org/officeDocument/2006/relationships/hyperlink" Target="https://commons.wikimedia.org/wiki/File:Man-scratching-head.gif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xmlns="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CH" b="0" dirty="0"/>
              <a:t>Poutres: construction et calcul rapides des diagrammes NVM</a:t>
            </a:r>
            <a:endParaRPr lang="fr-FR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C1979232-7DB6-F64E-AA48-81F06C3D9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52981"/>
            <a:ext cx="7726363" cy="623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>
                <a:sym typeface="Wingdings" pitchFamily="2" charset="2"/>
              </a:rPr>
              <a:t>Effets d’une force concentrée ou d’un moment concentré</a:t>
            </a:r>
            <a:r>
              <a:rPr lang="fr-FR" dirty="0">
                <a:sym typeface="Wingdings" pitchFamily="2" charset="2"/>
              </a:rPr>
              <a:t> sur les diagrammes</a:t>
            </a:r>
            <a:endParaRPr lang="fr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B937782-5333-354F-B554-924B2BD7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Discontinuités dans les diagrammes NVM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2633048-D565-8043-961F-569AEB9B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649107A-0293-2845-83B3-57156536B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A002DE6-3CCC-DC4F-A4F4-D69F8838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78ACEF1-1898-EF49-9E72-4EA6A41FEA48}"/>
              </a:ext>
            </a:extLst>
          </p:cNvPr>
          <p:cNvGrpSpPr/>
          <p:nvPr/>
        </p:nvGrpSpPr>
        <p:grpSpPr>
          <a:xfrm>
            <a:off x="1895212" y="1601328"/>
            <a:ext cx="2070547" cy="803172"/>
            <a:chOff x="1475656" y="2132856"/>
            <a:chExt cx="2384388" cy="924912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xmlns="" id="{E8A8D01E-BF88-A44F-95E5-E898ED0D7DB4}"/>
                </a:ext>
              </a:extLst>
            </p:cNvPr>
            <p:cNvSpPr/>
            <p:nvPr/>
          </p:nvSpPr>
          <p:spPr>
            <a:xfrm>
              <a:off x="1589957" y="2812077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DFD9D403-E3BF-134F-A406-F6CB9428606B}"/>
                </a:ext>
              </a:extLst>
            </p:cNvPr>
            <p:cNvCxnSpPr/>
            <p:nvPr/>
          </p:nvCxnSpPr>
          <p:spPr>
            <a:xfrm>
              <a:off x="1475656" y="3055456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xmlns="" id="{593BD93B-6700-8941-9AF7-06F7B15C6895}"/>
                </a:ext>
              </a:extLst>
            </p:cNvPr>
            <p:cNvSpPr/>
            <p:nvPr/>
          </p:nvSpPr>
          <p:spPr>
            <a:xfrm>
              <a:off x="3517142" y="2813118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6F01B9B1-1DE7-D24F-837F-E29620DDE0FF}"/>
                </a:ext>
              </a:extLst>
            </p:cNvPr>
            <p:cNvCxnSpPr/>
            <p:nvPr/>
          </p:nvCxnSpPr>
          <p:spPr>
            <a:xfrm>
              <a:off x="3402841" y="3056498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BA5FD9A2-2E3F-0847-B495-264ED97792A3}"/>
                </a:ext>
              </a:extLst>
            </p:cNvPr>
            <p:cNvSpPr/>
            <p:nvPr/>
          </p:nvSpPr>
          <p:spPr>
            <a:xfrm>
              <a:off x="3565073" y="2975210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C8FAC7A3-38DA-6D4D-94BC-E99112B8BDC1}"/>
                </a:ext>
              </a:extLst>
            </p:cNvPr>
            <p:cNvSpPr/>
            <p:nvPr/>
          </p:nvSpPr>
          <p:spPr>
            <a:xfrm>
              <a:off x="3664826" y="2980638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3DE53B57-10E1-C34D-8024-6C1BE74B5892}"/>
                </a:ext>
              </a:extLst>
            </p:cNvPr>
            <p:cNvCxnSpPr/>
            <p:nvPr/>
          </p:nvCxnSpPr>
          <p:spPr>
            <a:xfrm rot="5400000">
              <a:off x="2366053" y="2458509"/>
              <a:ext cx="555418" cy="7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17D82AEF-D5A6-9945-AF16-2A178BBC7BF9}"/>
                </a:ext>
              </a:extLst>
            </p:cNvPr>
            <p:cNvSpPr txBox="1"/>
            <p:nvPr/>
          </p:nvSpPr>
          <p:spPr>
            <a:xfrm>
              <a:off x="2662782" y="2132856"/>
              <a:ext cx="29136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49ED8DD0-D607-424B-A622-B32B3CBBF913}"/>
                </a:ext>
              </a:extLst>
            </p:cNvPr>
            <p:cNvSpPr/>
            <p:nvPr/>
          </p:nvSpPr>
          <p:spPr>
            <a:xfrm>
              <a:off x="1704258" y="2754926"/>
              <a:ext cx="1943114" cy="365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98FB6CF-84F2-3949-A689-30222538CA5C}"/>
              </a:ext>
            </a:extLst>
          </p:cNvPr>
          <p:cNvGrpSpPr/>
          <p:nvPr/>
        </p:nvGrpSpPr>
        <p:grpSpPr>
          <a:xfrm>
            <a:off x="5135572" y="1624523"/>
            <a:ext cx="2070547" cy="803172"/>
            <a:chOff x="4716016" y="2156051"/>
            <a:chExt cx="2384388" cy="924912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BD67869E-B151-9E48-82E2-FF15CE36AFA7}"/>
                </a:ext>
              </a:extLst>
            </p:cNvPr>
            <p:cNvSpPr/>
            <p:nvPr/>
          </p:nvSpPr>
          <p:spPr>
            <a:xfrm>
              <a:off x="4830317" y="2835272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843B03AB-EBAC-7F4C-B595-BDC27E2CC688}"/>
                </a:ext>
              </a:extLst>
            </p:cNvPr>
            <p:cNvCxnSpPr/>
            <p:nvPr/>
          </p:nvCxnSpPr>
          <p:spPr>
            <a:xfrm>
              <a:off x="4716016" y="3078651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6FC7A75C-7EB4-A745-9B54-B98936A5319E}"/>
                </a:ext>
              </a:extLst>
            </p:cNvPr>
            <p:cNvSpPr/>
            <p:nvPr/>
          </p:nvSpPr>
          <p:spPr>
            <a:xfrm>
              <a:off x="6757502" y="2836313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EB3FAFED-0AFC-C74E-AD17-BDBD3E643484}"/>
                </a:ext>
              </a:extLst>
            </p:cNvPr>
            <p:cNvCxnSpPr/>
            <p:nvPr/>
          </p:nvCxnSpPr>
          <p:spPr>
            <a:xfrm>
              <a:off x="6643201" y="3079693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ADBF7A58-C4C1-C641-A927-8254F2524739}"/>
                </a:ext>
              </a:extLst>
            </p:cNvPr>
            <p:cNvSpPr/>
            <p:nvPr/>
          </p:nvSpPr>
          <p:spPr>
            <a:xfrm>
              <a:off x="6805433" y="2998405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39991E4B-6BE0-424E-899E-CC7429F41DA9}"/>
                </a:ext>
              </a:extLst>
            </p:cNvPr>
            <p:cNvSpPr/>
            <p:nvPr/>
          </p:nvSpPr>
          <p:spPr>
            <a:xfrm>
              <a:off x="6905186" y="3003833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11CFDBBC-71A4-DB40-912F-57E5399082A6}"/>
                </a:ext>
              </a:extLst>
            </p:cNvPr>
            <p:cNvSpPr txBox="1"/>
            <p:nvPr/>
          </p:nvSpPr>
          <p:spPr>
            <a:xfrm>
              <a:off x="5842686" y="215605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  <a:endParaRPr lang="de-DE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D43F498C-D3A8-CF4F-A2A0-57051A59BF62}"/>
                </a:ext>
              </a:extLst>
            </p:cNvPr>
            <p:cNvSpPr/>
            <p:nvPr/>
          </p:nvSpPr>
          <p:spPr>
            <a:xfrm>
              <a:off x="4944618" y="2778121"/>
              <a:ext cx="1943114" cy="365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xmlns="" id="{BAFA90EC-0905-B444-AD14-89BD80D216DA}"/>
                </a:ext>
              </a:extLst>
            </p:cNvPr>
            <p:cNvSpPr/>
            <p:nvPr/>
          </p:nvSpPr>
          <p:spPr>
            <a:xfrm>
              <a:off x="5585296" y="2523087"/>
              <a:ext cx="529631" cy="508284"/>
            </a:xfrm>
            <a:custGeom>
              <a:avLst/>
              <a:gdLst>
                <a:gd name="connsiteX0" fmla="*/ 0 w 752881"/>
                <a:gd name="connsiteY0" fmla="*/ 605692 h 804984"/>
                <a:gd name="connsiteX1" fmla="*/ 179753 w 752881"/>
                <a:gd name="connsiteY1" fmla="*/ 769815 h 804984"/>
                <a:gd name="connsiteX2" fmla="*/ 508000 w 752881"/>
                <a:gd name="connsiteY2" fmla="*/ 777630 h 804984"/>
                <a:gd name="connsiteX3" fmla="*/ 695569 w 752881"/>
                <a:gd name="connsiteY3" fmla="*/ 605692 h 804984"/>
                <a:gd name="connsiteX4" fmla="*/ 742461 w 752881"/>
                <a:gd name="connsiteY4" fmla="*/ 324338 h 804984"/>
                <a:gd name="connsiteX5" fmla="*/ 633046 w 752881"/>
                <a:gd name="connsiteY5" fmla="*/ 113323 h 804984"/>
                <a:gd name="connsiteX6" fmla="*/ 445477 w 752881"/>
                <a:gd name="connsiteY6" fmla="*/ 11723 h 804984"/>
                <a:gd name="connsiteX7" fmla="*/ 164123 w 752881"/>
                <a:gd name="connsiteY7" fmla="*/ 42984 h 804984"/>
                <a:gd name="connsiteX8" fmla="*/ 164123 w 752881"/>
                <a:gd name="connsiteY8" fmla="*/ 42984 h 80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881" h="804984">
                  <a:moveTo>
                    <a:pt x="0" y="605692"/>
                  </a:moveTo>
                  <a:cubicBezTo>
                    <a:pt x="47543" y="673425"/>
                    <a:pt x="95086" y="741159"/>
                    <a:pt x="179753" y="769815"/>
                  </a:cubicBezTo>
                  <a:cubicBezTo>
                    <a:pt x="264420" y="798471"/>
                    <a:pt x="422031" y="804984"/>
                    <a:pt x="508000" y="777630"/>
                  </a:cubicBezTo>
                  <a:cubicBezTo>
                    <a:pt x="593969" y="750276"/>
                    <a:pt x="656492" y="681241"/>
                    <a:pt x="695569" y="605692"/>
                  </a:cubicBezTo>
                  <a:cubicBezTo>
                    <a:pt x="734646" y="530143"/>
                    <a:pt x="752881" y="406399"/>
                    <a:pt x="742461" y="324338"/>
                  </a:cubicBezTo>
                  <a:cubicBezTo>
                    <a:pt x="732041" y="242277"/>
                    <a:pt x="682543" y="165425"/>
                    <a:pt x="633046" y="113323"/>
                  </a:cubicBezTo>
                  <a:cubicBezTo>
                    <a:pt x="583549" y="61221"/>
                    <a:pt x="523631" y="23446"/>
                    <a:pt x="445477" y="11723"/>
                  </a:cubicBezTo>
                  <a:cubicBezTo>
                    <a:pt x="367323" y="0"/>
                    <a:pt x="164123" y="42984"/>
                    <a:pt x="164123" y="42984"/>
                  </a:cubicBezTo>
                  <a:lnTo>
                    <a:pt x="164123" y="42984"/>
                  </a:lnTo>
                </a:path>
              </a:pathLst>
            </a:cu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E9D34EB6-3F92-F74B-91D3-B807A6C98450}"/>
                </a:ext>
              </a:extLst>
            </p:cNvPr>
            <p:cNvSpPr/>
            <p:nvPr/>
          </p:nvSpPr>
          <p:spPr>
            <a:xfrm>
              <a:off x="5796136" y="2740000"/>
              <a:ext cx="84204" cy="1017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28" name="Content Placeholder 8">
            <a:extLst>
              <a:ext uri="{FF2B5EF4-FFF2-40B4-BE49-F238E27FC236}">
                <a16:creationId xmlns:a16="http://schemas.microsoft.com/office/drawing/2014/main" xmlns="" id="{D44A132C-757A-7F4E-AB87-9C31D10655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9" r="41721"/>
          <a:stretch/>
        </p:blipFill>
        <p:spPr>
          <a:xfrm>
            <a:off x="863601" y="1624045"/>
            <a:ext cx="852729" cy="121062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D283D18E-616B-3C4C-8B04-6D92FA34A513}"/>
              </a:ext>
            </a:extLst>
          </p:cNvPr>
          <p:cNvGrpSpPr/>
          <p:nvPr/>
        </p:nvGrpSpPr>
        <p:grpSpPr>
          <a:xfrm>
            <a:off x="1503231" y="2877712"/>
            <a:ext cx="3330799" cy="1976622"/>
            <a:chOff x="443276" y="3768099"/>
            <a:chExt cx="4119959" cy="244493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C241B28E-019E-164B-BDEF-332B184034F4}"/>
                </a:ext>
              </a:extLst>
            </p:cNvPr>
            <p:cNvGrpSpPr/>
            <p:nvPr/>
          </p:nvGrpSpPr>
          <p:grpSpPr>
            <a:xfrm>
              <a:off x="443276" y="3768099"/>
              <a:ext cx="4119959" cy="1810207"/>
              <a:chOff x="3300920" y="3506467"/>
              <a:chExt cx="4119959" cy="1810207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1DCE869B-3C26-444F-BB7D-64551FF87501}"/>
                  </a:ext>
                </a:extLst>
              </p:cNvPr>
              <p:cNvSpPr/>
              <p:nvPr/>
            </p:nvSpPr>
            <p:spPr>
              <a:xfrm>
                <a:off x="4574462" y="3643770"/>
                <a:ext cx="1077658" cy="1657437"/>
              </a:xfrm>
              <a:prstGeom prst="rect">
                <a:avLst/>
              </a:prstGeom>
              <a:solidFill>
                <a:schemeClr val="bg1">
                  <a:lumMod val="65000"/>
                  <a:alpha val="5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xmlns="" id="{633AF1AB-464C-9D45-9088-BDFA2D1F309F}"/>
                  </a:ext>
                </a:extLst>
              </p:cNvPr>
              <p:cNvSpPr/>
              <p:nvPr/>
            </p:nvSpPr>
            <p:spPr>
              <a:xfrm>
                <a:off x="5079202" y="4448544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xmlns="" id="{97281152-8376-FD43-8DFE-3DABADAE474A}"/>
                  </a:ext>
                </a:extLst>
              </p:cNvPr>
              <p:cNvCxnSpPr/>
              <p:nvPr/>
            </p:nvCxnSpPr>
            <p:spPr>
              <a:xfrm rot="5400000">
                <a:off x="4836905" y="4081714"/>
                <a:ext cx="555418" cy="756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arrow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xmlns="" id="{E56BCAE3-FE59-E34D-9938-AA463DCD6EDE}"/>
                  </a:ext>
                </a:extLst>
              </p:cNvPr>
              <p:cNvCxnSpPr/>
              <p:nvPr/>
            </p:nvCxnSpPr>
            <p:spPr>
              <a:xfrm>
                <a:off x="5170673" y="4475938"/>
                <a:ext cx="277709" cy="378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xmlns="" id="{8A1DA758-0711-F147-AD63-2616E9F76394}"/>
                  </a:ext>
                </a:extLst>
              </p:cNvPr>
              <p:cNvSpPr/>
              <p:nvPr/>
            </p:nvSpPr>
            <p:spPr>
              <a:xfrm>
                <a:off x="4967669" y="4212252"/>
                <a:ext cx="301453" cy="559220"/>
              </a:xfrm>
              <a:custGeom>
                <a:avLst/>
                <a:gdLst>
                  <a:gd name="connsiteX0" fmla="*/ 0 w 301453"/>
                  <a:gd name="connsiteY0" fmla="*/ 0 h 559220"/>
                  <a:gd name="connsiteX1" fmla="*/ 249382 w 301453"/>
                  <a:gd name="connsiteY1" fmla="*/ 113356 h 559220"/>
                  <a:gd name="connsiteX2" fmla="*/ 287167 w 301453"/>
                  <a:gd name="connsiteY2" fmla="*/ 400523 h 559220"/>
                  <a:gd name="connsiteX3" fmla="*/ 68014 w 301453"/>
                  <a:gd name="connsiteY3" fmla="*/ 559220 h 55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453" h="559220">
                    <a:moveTo>
                      <a:pt x="0" y="0"/>
                    </a:moveTo>
                    <a:cubicBezTo>
                      <a:pt x="100760" y="23301"/>
                      <a:pt x="201521" y="46602"/>
                      <a:pt x="249382" y="113356"/>
                    </a:cubicBezTo>
                    <a:cubicBezTo>
                      <a:pt x="297243" y="180110"/>
                      <a:pt x="317395" y="326212"/>
                      <a:pt x="287167" y="400523"/>
                    </a:cubicBezTo>
                    <a:cubicBezTo>
                      <a:pt x="256939" y="474834"/>
                      <a:pt x="162476" y="517027"/>
                      <a:pt x="68014" y="55922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xmlns="" id="{9EBADCD2-8778-B74B-BE55-FEF8889473A1}"/>
                  </a:ext>
                </a:extLst>
              </p:cNvPr>
              <p:cNvCxnSpPr/>
              <p:nvPr/>
            </p:nvCxnSpPr>
            <p:spPr>
              <a:xfrm rot="5400000">
                <a:off x="5484343" y="4097900"/>
                <a:ext cx="555418" cy="756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xmlns="" id="{37F066A2-76E0-FF49-B4B8-4085F39740A7}"/>
                  </a:ext>
                </a:extLst>
              </p:cNvPr>
              <p:cNvCxnSpPr/>
              <p:nvPr/>
            </p:nvCxnSpPr>
            <p:spPr>
              <a:xfrm>
                <a:off x="5859613" y="4478536"/>
                <a:ext cx="640951" cy="378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xmlns="" id="{4C181BB2-B096-BE41-A9E0-F9C08494094A}"/>
                  </a:ext>
                </a:extLst>
              </p:cNvPr>
              <p:cNvSpPr/>
              <p:nvPr/>
            </p:nvSpPr>
            <p:spPr>
              <a:xfrm>
                <a:off x="5727022" y="4449804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xmlns="" id="{B05FFF70-6BBA-CC49-AA59-4F8724D57027}"/>
                  </a:ext>
                </a:extLst>
              </p:cNvPr>
              <p:cNvSpPr/>
              <p:nvPr/>
            </p:nvSpPr>
            <p:spPr>
              <a:xfrm>
                <a:off x="5673321" y="4183606"/>
                <a:ext cx="301453" cy="559220"/>
              </a:xfrm>
              <a:custGeom>
                <a:avLst/>
                <a:gdLst>
                  <a:gd name="connsiteX0" fmla="*/ 0 w 301453"/>
                  <a:gd name="connsiteY0" fmla="*/ 0 h 559220"/>
                  <a:gd name="connsiteX1" fmla="*/ 249382 w 301453"/>
                  <a:gd name="connsiteY1" fmla="*/ 113356 h 559220"/>
                  <a:gd name="connsiteX2" fmla="*/ 287167 w 301453"/>
                  <a:gd name="connsiteY2" fmla="*/ 400523 h 559220"/>
                  <a:gd name="connsiteX3" fmla="*/ 68014 w 301453"/>
                  <a:gd name="connsiteY3" fmla="*/ 559220 h 55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453" h="559220">
                    <a:moveTo>
                      <a:pt x="0" y="0"/>
                    </a:moveTo>
                    <a:cubicBezTo>
                      <a:pt x="100760" y="23301"/>
                      <a:pt x="201521" y="46602"/>
                      <a:pt x="249382" y="113356"/>
                    </a:cubicBezTo>
                    <a:cubicBezTo>
                      <a:pt x="297243" y="180110"/>
                      <a:pt x="317395" y="326212"/>
                      <a:pt x="287167" y="400523"/>
                    </a:cubicBezTo>
                    <a:cubicBezTo>
                      <a:pt x="256939" y="474834"/>
                      <a:pt x="162476" y="517027"/>
                      <a:pt x="68014" y="55922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xmlns="" id="{087580F8-6AFB-A943-8B03-410B8C4F602A}"/>
                  </a:ext>
                </a:extLst>
              </p:cNvPr>
              <p:cNvCxnSpPr/>
              <p:nvPr/>
            </p:nvCxnSpPr>
            <p:spPr>
              <a:xfrm rot="5400000">
                <a:off x="4231972" y="4850517"/>
                <a:ext cx="555418" cy="756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xmlns="" id="{70895898-BFA8-404A-B716-77E8C2BE7C92}"/>
                  </a:ext>
                </a:extLst>
              </p:cNvPr>
              <p:cNvCxnSpPr/>
              <p:nvPr/>
            </p:nvCxnSpPr>
            <p:spPr>
              <a:xfrm>
                <a:off x="3772024" y="4464918"/>
                <a:ext cx="640951" cy="378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xmlns="" id="{4B6027C7-1438-5D4D-82A6-043F48F8DA70}"/>
                  </a:ext>
                </a:extLst>
              </p:cNvPr>
              <p:cNvSpPr/>
              <p:nvPr/>
            </p:nvSpPr>
            <p:spPr>
              <a:xfrm>
                <a:off x="4478900" y="4441699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xmlns="" id="{CF9B6604-A467-5B4B-9677-4045DA49D45F}"/>
                  </a:ext>
                </a:extLst>
              </p:cNvPr>
              <p:cNvSpPr/>
              <p:nvPr/>
            </p:nvSpPr>
            <p:spPr>
              <a:xfrm rot="10800000">
                <a:off x="4177447" y="4113983"/>
                <a:ext cx="301453" cy="559220"/>
              </a:xfrm>
              <a:custGeom>
                <a:avLst/>
                <a:gdLst>
                  <a:gd name="connsiteX0" fmla="*/ 0 w 301453"/>
                  <a:gd name="connsiteY0" fmla="*/ 0 h 559220"/>
                  <a:gd name="connsiteX1" fmla="*/ 249382 w 301453"/>
                  <a:gd name="connsiteY1" fmla="*/ 113356 h 559220"/>
                  <a:gd name="connsiteX2" fmla="*/ 287167 w 301453"/>
                  <a:gd name="connsiteY2" fmla="*/ 400523 h 559220"/>
                  <a:gd name="connsiteX3" fmla="*/ 68014 w 301453"/>
                  <a:gd name="connsiteY3" fmla="*/ 559220 h 55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453" h="559220">
                    <a:moveTo>
                      <a:pt x="0" y="0"/>
                    </a:moveTo>
                    <a:cubicBezTo>
                      <a:pt x="100760" y="23301"/>
                      <a:pt x="201521" y="46602"/>
                      <a:pt x="249382" y="113356"/>
                    </a:cubicBezTo>
                    <a:cubicBezTo>
                      <a:pt x="297243" y="180110"/>
                      <a:pt x="317395" y="326212"/>
                      <a:pt x="287167" y="400523"/>
                    </a:cubicBezTo>
                    <a:cubicBezTo>
                      <a:pt x="256939" y="474834"/>
                      <a:pt x="162476" y="517027"/>
                      <a:pt x="68014" y="55922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4D736248-834B-B84C-8E69-2FBEEA5B5517}"/>
                  </a:ext>
                </a:extLst>
              </p:cNvPr>
              <p:cNvSpPr txBox="1"/>
              <p:nvPr/>
            </p:nvSpPr>
            <p:spPr>
              <a:xfrm>
                <a:off x="4626147" y="3715539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de-CH" b="1" baseline="-250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yO</a:t>
                </a:r>
                <a:endParaRPr lang="de-DE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id="{BDFC6A25-A6F5-864B-8A81-7E58BBFD5627}"/>
                  </a:ext>
                </a:extLst>
              </p:cNvPr>
              <p:cNvSpPr txBox="1"/>
              <p:nvPr/>
            </p:nvSpPr>
            <p:spPr>
              <a:xfrm>
                <a:off x="5136090" y="4057814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de-CH" b="1" baseline="-250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xO</a:t>
                </a:r>
                <a:endParaRPr lang="de-DE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CEC5163D-FF17-0844-AC7C-4ED329D514CF}"/>
                  </a:ext>
                </a:extLst>
              </p:cNvPr>
              <p:cNvSpPr txBox="1"/>
              <p:nvPr/>
            </p:nvSpPr>
            <p:spPr>
              <a:xfrm>
                <a:off x="4980898" y="4662075"/>
                <a:ext cx="471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R</a:t>
                </a:r>
                <a:r>
                  <a:rPr lang="de-CH" b="1" baseline="-250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O</a:t>
                </a:r>
                <a:endParaRPr lang="de-DE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250CA8F9-75C3-A945-A9F1-F2B94CAFFC1D}"/>
                  </a:ext>
                </a:extLst>
              </p:cNvPr>
              <p:cNvSpPr txBox="1"/>
              <p:nvPr/>
            </p:nvSpPr>
            <p:spPr>
              <a:xfrm>
                <a:off x="4873777" y="4419398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O</a:t>
                </a:r>
                <a:endParaRPr lang="de-DE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680E2CC3-157A-AC48-956C-050C80466B11}"/>
                  </a:ext>
                </a:extLst>
              </p:cNvPr>
              <p:cNvSpPr txBox="1"/>
              <p:nvPr/>
            </p:nvSpPr>
            <p:spPr>
              <a:xfrm>
                <a:off x="5974774" y="4502973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de-CH" b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de-DE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D9EFA995-5261-474F-BAD7-86201F384D32}"/>
                  </a:ext>
                </a:extLst>
              </p:cNvPr>
              <p:cNvSpPr txBox="1"/>
              <p:nvPr/>
            </p:nvSpPr>
            <p:spPr>
              <a:xfrm>
                <a:off x="5880340" y="3997275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de-CH" b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de-DE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="" id="{00F4CBDF-01F6-3841-BC0B-F2D697EF2085}"/>
                  </a:ext>
                </a:extLst>
              </p:cNvPr>
              <p:cNvSpPr txBox="1"/>
              <p:nvPr/>
            </p:nvSpPr>
            <p:spPr>
              <a:xfrm>
                <a:off x="4051929" y="4947342"/>
                <a:ext cx="432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de-CH" b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de-DE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D0709217-5DE2-474B-96FA-A4E7774CA1E5}"/>
                  </a:ext>
                </a:extLst>
              </p:cNvPr>
              <p:cNvSpPr txBox="1"/>
              <p:nvPr/>
            </p:nvSpPr>
            <p:spPr>
              <a:xfrm>
                <a:off x="3300920" y="4282142"/>
                <a:ext cx="461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de-CH" b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de-DE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id="{BF0706F1-2581-7648-AD38-B0A057D9043A}"/>
                  </a:ext>
                </a:extLst>
              </p:cNvPr>
              <p:cNvSpPr txBox="1"/>
              <p:nvPr/>
            </p:nvSpPr>
            <p:spPr>
              <a:xfrm>
                <a:off x="3825374" y="3838546"/>
                <a:ext cx="5132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de-CH" b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de-DE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xmlns="" id="{247E5196-03AA-134A-AA57-08B52B6D134D}"/>
                  </a:ext>
                </a:extLst>
              </p:cNvPr>
              <p:cNvSpPr txBox="1"/>
              <p:nvPr/>
            </p:nvSpPr>
            <p:spPr>
              <a:xfrm>
                <a:off x="4357211" y="4153651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de-DE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xmlns="" id="{A7E7A3BD-70D5-7349-8F26-DD51B9C830DB}"/>
                  </a:ext>
                </a:extLst>
              </p:cNvPr>
              <p:cNvSpPr txBox="1"/>
              <p:nvPr/>
            </p:nvSpPr>
            <p:spPr>
              <a:xfrm>
                <a:off x="5585611" y="4436975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de-DE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id="{0A3D2E1F-9993-634A-9EC4-8A0DA291B390}"/>
                  </a:ext>
                </a:extLst>
              </p:cNvPr>
              <p:cNvSpPr txBox="1"/>
              <p:nvPr/>
            </p:nvSpPr>
            <p:spPr>
              <a:xfrm>
                <a:off x="5615873" y="3506467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de-CH" b="1" baseline="-25000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de-DE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xmlns="" id="{E8D4BD16-29F9-C14E-84A3-0E2D1D70F1DB}"/>
                  </a:ext>
                </a:extLst>
              </p:cNvPr>
              <p:cNvCxnSpPr/>
              <p:nvPr/>
            </p:nvCxnSpPr>
            <p:spPr>
              <a:xfrm>
                <a:off x="6779928" y="4495699"/>
                <a:ext cx="640951" cy="37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xmlns="" id="{1D30F3CB-AC63-CE4A-9084-825B77FAC055}"/>
                  </a:ext>
                </a:extLst>
              </p:cNvPr>
              <p:cNvSpPr txBox="1"/>
              <p:nvPr/>
            </p:nvSpPr>
            <p:spPr>
              <a:xfrm>
                <a:off x="7100403" y="4414268"/>
                <a:ext cx="274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endParaRPr lang="de-DE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F46FDC6C-661A-714D-9F60-DFA62B84AA33}"/>
                </a:ext>
              </a:extLst>
            </p:cNvPr>
            <p:cNvCxnSpPr/>
            <p:nvPr/>
          </p:nvCxnSpPr>
          <p:spPr>
            <a:xfrm rot="5400000">
              <a:off x="1642189" y="587727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38A42CE-7A07-1744-BBAF-967CFBD38547}"/>
                </a:ext>
              </a:extLst>
            </p:cNvPr>
            <p:cNvCxnSpPr/>
            <p:nvPr/>
          </p:nvCxnSpPr>
          <p:spPr>
            <a:xfrm>
              <a:off x="1642189" y="5877272"/>
              <a:ext cx="1254189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261E9DDB-5BB8-2141-A871-F12A67F94E0C}"/>
                </a:ext>
              </a:extLst>
            </p:cNvPr>
            <p:cNvCxnSpPr/>
            <p:nvPr/>
          </p:nvCxnSpPr>
          <p:spPr>
            <a:xfrm rot="5400000">
              <a:off x="2761532" y="5904613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0555F689-434D-824C-89DF-F9AA0B6999AB}"/>
                </a:ext>
              </a:extLst>
            </p:cNvPr>
            <p:cNvCxnSpPr/>
            <p:nvPr/>
          </p:nvCxnSpPr>
          <p:spPr>
            <a:xfrm rot="5400000" flipH="1" flipV="1">
              <a:off x="1642189" y="580583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873ABF3F-D191-2147-840B-8469BFCC007C}"/>
                </a:ext>
              </a:extLst>
            </p:cNvPr>
            <p:cNvCxnSpPr/>
            <p:nvPr/>
          </p:nvCxnSpPr>
          <p:spPr>
            <a:xfrm rot="5400000" flipH="1" flipV="1">
              <a:off x="2761532" y="5833175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C51D2FD5-42B4-8F45-89FE-4E527E794543}"/>
                </a:ext>
              </a:extLst>
            </p:cNvPr>
            <p:cNvSpPr txBox="1"/>
            <p:nvPr/>
          </p:nvSpPr>
          <p:spPr>
            <a:xfrm>
              <a:off x="2055241" y="58437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dx</a:t>
              </a:r>
              <a:endParaRPr lang="de-DE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E976DEEA-AF80-EA48-A8A5-49611DD0F64B}"/>
              </a:ext>
            </a:extLst>
          </p:cNvPr>
          <p:cNvGrpSpPr/>
          <p:nvPr/>
        </p:nvGrpSpPr>
        <p:grpSpPr>
          <a:xfrm>
            <a:off x="5404536" y="3119297"/>
            <a:ext cx="1595455" cy="1200316"/>
            <a:chOff x="5157142" y="4032528"/>
            <a:chExt cx="1973464" cy="1484704"/>
          </a:xfrm>
        </p:grpSpPr>
        <p:graphicFrame>
          <p:nvGraphicFramePr>
            <p:cNvPr id="65" name="Object 64">
              <a:extLst>
                <a:ext uri="{FF2B5EF4-FFF2-40B4-BE49-F238E27FC236}">
                  <a16:creationId xmlns:a16="http://schemas.microsoft.com/office/drawing/2014/main" xmlns="" id="{DFF0057F-BD9C-D144-BF3A-475FE7F0399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3765718"/>
                </p:ext>
              </p:extLst>
            </p:nvPr>
          </p:nvGraphicFramePr>
          <p:xfrm>
            <a:off x="5157142" y="4032528"/>
            <a:ext cx="1943262" cy="419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2" name="Equation" r:id="rId4" imgW="1765080" imgH="380880" progId="Equation.3">
                    <p:embed/>
                  </p:oleObj>
                </mc:Choice>
                <mc:Fallback>
                  <p:oleObj name="Equation" r:id="rId4" imgW="1765080" imgH="380880" progId="Equation.3">
                    <p:embed/>
                    <p:pic>
                      <p:nvPicPr>
                        <p:cNvPr id="78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7142" y="4032528"/>
                          <a:ext cx="1943262" cy="419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65">
              <a:extLst>
                <a:ext uri="{FF2B5EF4-FFF2-40B4-BE49-F238E27FC236}">
                  <a16:creationId xmlns:a16="http://schemas.microsoft.com/office/drawing/2014/main" xmlns="" id="{0ACA16C1-F910-EC46-9C7F-1E081FF43A5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54609596"/>
                </p:ext>
              </p:extLst>
            </p:nvPr>
          </p:nvGraphicFramePr>
          <p:xfrm>
            <a:off x="5175350" y="4557396"/>
            <a:ext cx="1762125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3" name="Equation" r:id="rId6" imgW="1600200" imgH="406080" progId="Equation.3">
                    <p:embed/>
                  </p:oleObj>
                </mc:Choice>
                <mc:Fallback>
                  <p:oleObj name="Equation" r:id="rId6" imgW="1600200" imgH="406080" progId="Equation.3">
                    <p:embed/>
                    <p:pic>
                      <p:nvPicPr>
                        <p:cNvPr id="79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5350" y="4557396"/>
                          <a:ext cx="1762125" cy="447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66">
              <a:extLst>
                <a:ext uri="{FF2B5EF4-FFF2-40B4-BE49-F238E27FC236}">
                  <a16:creationId xmlns:a16="http://schemas.microsoft.com/office/drawing/2014/main" xmlns="" id="{62DFC55E-BBFA-0340-BC94-CF7848711B2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1671286"/>
                </p:ext>
              </p:extLst>
            </p:nvPr>
          </p:nvGraphicFramePr>
          <p:xfrm>
            <a:off x="5173219" y="5098132"/>
            <a:ext cx="1957387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4" name="Equation" r:id="rId8" imgW="1777680" imgH="380880" progId="Equation.3">
                    <p:embed/>
                  </p:oleObj>
                </mc:Choice>
                <mc:Fallback>
                  <p:oleObj name="Equation" r:id="rId8" imgW="1777680" imgH="380880" progId="Equation.3">
                    <p:embed/>
                    <p:pic>
                      <p:nvPicPr>
                        <p:cNvPr id="8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73219" y="5098132"/>
                          <a:ext cx="1957387" cy="419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9657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CA90733D-7336-3B4C-9050-9C575AC2B6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41425"/>
                <a:ext cx="7726363" cy="370903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fr-FR" sz="1400" i="1" dirty="0"/>
                  <a:t>Forces concentrées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𝑥𝑂</m:t>
                        </m:r>
                      </m:sub>
                    </m:sSub>
                  </m:oMath>
                </a14:m>
                <a:r>
                  <a:rPr lang="fr-FR" sz="1400" i="1" dirty="0"/>
                  <a:t> 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𝑦𝑂</m:t>
                        </m:r>
                      </m:sub>
                    </m:sSub>
                  </m:oMath>
                </a14:m>
                <a:endParaRPr lang="fr-FR" sz="1400" i="1" dirty="0"/>
              </a:p>
              <a:p>
                <a:pPr lvl="1"/>
                <a:r>
                  <a:rPr lang="fr-FR" sz="1400" i="1" dirty="0"/>
                  <a:t>Moment concentré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endParaRPr lang="fr-FR" sz="1400" i="1" dirty="0"/>
              </a:p>
              <a:p>
                <a:pPr marL="342900" lvl="1" indent="0">
                  <a:buNone/>
                </a:pPr>
                <a:endParaRPr lang="fr-FR" dirty="0"/>
              </a:p>
              <a:p>
                <a:r>
                  <a:rPr lang="fr-FR" dirty="0"/>
                  <a:t>Une force concentrée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𝑥𝑂</m:t>
                        </m:r>
                      </m:sub>
                    </m:sSub>
                  </m:oMath>
                </a14:m>
                <a:r>
                  <a:rPr lang="fr-FR" dirty="0"/>
                  <a:t> cause:</a:t>
                </a:r>
              </a:p>
              <a:p>
                <a:pPr lvl="1"/>
                <a:r>
                  <a:rPr lang="fr-FR" dirty="0"/>
                  <a:t>un saut dans le diagramme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FR" dirty="0"/>
              </a:p>
              <a:p>
                <a:pPr lvl="1"/>
                <a:endParaRPr lang="fr-FR" dirty="0"/>
              </a:p>
              <a:p>
                <a:r>
                  <a:rPr lang="fr-FR" dirty="0"/>
                  <a:t>Une force concentrée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/>
                  <a:t> cause:</a:t>
                </a:r>
              </a:p>
              <a:p>
                <a:pPr lvl="1"/>
                <a:r>
                  <a:rPr lang="fr-FR" dirty="0"/>
                  <a:t>un saut dans le diagramme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𝑦𝑂</m:t>
                        </m:r>
                      </m:sub>
                    </m:sSub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un pli dans le diagramme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dirty="0"/>
                  <a:t> d’angle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𝑦𝑂</m:t>
                        </m:r>
                      </m:sub>
                    </m:sSub>
                  </m:oMath>
                </a14:m>
                <a:endParaRPr lang="fr-FR" dirty="0"/>
              </a:p>
              <a:p>
                <a:pPr lvl="1"/>
                <a:endParaRPr lang="fr-FR" dirty="0"/>
              </a:p>
              <a:p>
                <a:r>
                  <a:rPr lang="fr-FR" dirty="0"/>
                  <a:t>Un moment concentré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fr-FR" dirty="0"/>
                  <a:t> cause:</a:t>
                </a:r>
              </a:p>
              <a:p>
                <a:pPr lvl="1"/>
                <a:r>
                  <a:rPr lang="fr-FR" dirty="0"/>
                  <a:t>un saut dans le diagramme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A90733D-7336-3B4C-9050-9C575AC2B6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41425"/>
                <a:ext cx="7726363" cy="3709035"/>
              </a:xfrm>
              <a:blipFill>
                <a:blip r:embed="rId3"/>
                <a:stretch>
                  <a:fillRect t="-6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9F6430F4-E414-A847-A07B-8A684914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Règles pour les discontinuités dans les diagrammes NVM 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C0B683-BA3C-474D-95BE-D2947D257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9395A6-A437-C544-B084-C5C7F87BF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0E81AFE-1F8D-5F40-8321-C75796C3A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xmlns="" id="{80D0829F-DD9D-964C-9BD5-657B86BF48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9" r="41721"/>
          <a:stretch/>
        </p:blipFill>
        <p:spPr>
          <a:xfrm>
            <a:off x="5230101" y="1086594"/>
            <a:ext cx="776779" cy="110279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1B105DA3-01F8-E04C-8647-293FE47AD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23" y="883593"/>
            <a:ext cx="2246285" cy="1360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87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9A243DDF-F41C-A542-98A8-FDCDEDB5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Poutre simples avec charge concentrée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4211A5-12BB-0F46-86EE-26FD791E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28A0655-3B70-3949-9B9D-CE7F2089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ACEA85-7F30-314B-ABF1-96A7B122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3225250-2B50-BA43-A902-CDDDAB49C38E}"/>
              </a:ext>
            </a:extLst>
          </p:cNvPr>
          <p:cNvCxnSpPr>
            <a:cxnSpLocks/>
          </p:cNvCxnSpPr>
          <p:nvPr/>
        </p:nvCxnSpPr>
        <p:spPr>
          <a:xfrm>
            <a:off x="1834467" y="2766071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8DE0617B-84E2-0646-989C-0C6647997E48}"/>
              </a:ext>
            </a:extLst>
          </p:cNvPr>
          <p:cNvCxnSpPr>
            <a:cxnSpLocks/>
          </p:cNvCxnSpPr>
          <p:nvPr/>
        </p:nvCxnSpPr>
        <p:spPr>
          <a:xfrm>
            <a:off x="1834467" y="3927486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53FA2BD-8162-BB41-BC93-385B879971A1}"/>
              </a:ext>
            </a:extLst>
          </p:cNvPr>
          <p:cNvSpPr txBox="1"/>
          <p:nvPr/>
        </p:nvSpPr>
        <p:spPr>
          <a:xfrm>
            <a:off x="904875" y="2596794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4754B83-6A6E-FF4F-AAA3-739FB86EDC7A}"/>
              </a:ext>
            </a:extLst>
          </p:cNvPr>
          <p:cNvSpPr txBox="1"/>
          <p:nvPr/>
        </p:nvSpPr>
        <p:spPr>
          <a:xfrm>
            <a:off x="929971" y="3758209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31AE944-8749-D245-94A9-65BC41A053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30" b="65000"/>
          <a:stretch/>
        </p:blipFill>
        <p:spPr>
          <a:xfrm>
            <a:off x="1563567" y="1203785"/>
            <a:ext cx="2757775" cy="10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0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xmlns="" id="{9D63C9C1-F6DB-9449-8108-9A08721FC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CH" b="0" dirty="0"/>
                  <a:t>Une remarque sur les pentes et les plis du diagramme de </a:t>
                </a:r>
                <a14:m>
                  <m:oMath xmlns:m="http://schemas.openxmlformats.org/officeDocument/2006/math">
                    <m:r>
                      <a:rPr lang="fr-CH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D63C9C1-F6DB-9449-8108-9A08721FC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04" t="-16471" b="-47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5448554-FFAB-3140-B830-0EE9EA49E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030535-746F-B34E-9F09-4539E7D2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89B2AB9-84CA-6041-9332-ABF4F34C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AC57068-22B7-9A41-95C4-496D8F1F4E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30" b="-1667"/>
          <a:stretch/>
        </p:blipFill>
        <p:spPr>
          <a:xfrm>
            <a:off x="1172305" y="1263873"/>
            <a:ext cx="3240473" cy="354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7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2C8E8DE-EB19-3542-9DBE-9D9E3F23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Poutre simples avec moment concentré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E660B5-E187-1B43-ACC6-65197806F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AB07EE-3BD3-F14F-9D72-19407C633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9BAE1B-71DF-F741-9C3F-09DDFEED1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821B72B7-4129-1342-A2EE-3B6E91A1AF14}"/>
              </a:ext>
            </a:extLst>
          </p:cNvPr>
          <p:cNvCxnSpPr>
            <a:cxnSpLocks/>
          </p:cNvCxnSpPr>
          <p:nvPr/>
        </p:nvCxnSpPr>
        <p:spPr>
          <a:xfrm>
            <a:off x="1834467" y="2766071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23CE9BC3-D0BB-D347-95D4-33EDBD6C957A}"/>
              </a:ext>
            </a:extLst>
          </p:cNvPr>
          <p:cNvCxnSpPr>
            <a:cxnSpLocks/>
          </p:cNvCxnSpPr>
          <p:nvPr/>
        </p:nvCxnSpPr>
        <p:spPr>
          <a:xfrm>
            <a:off x="1834467" y="3927486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5975E08-BDBF-824C-85A3-02C0CED2028E}"/>
              </a:ext>
            </a:extLst>
          </p:cNvPr>
          <p:cNvSpPr txBox="1"/>
          <p:nvPr/>
        </p:nvSpPr>
        <p:spPr>
          <a:xfrm>
            <a:off x="904875" y="2596794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93CB797-48BA-A145-BA62-A31E35D9B55E}"/>
              </a:ext>
            </a:extLst>
          </p:cNvPr>
          <p:cNvSpPr txBox="1"/>
          <p:nvPr/>
        </p:nvSpPr>
        <p:spPr>
          <a:xfrm>
            <a:off x="929971" y="3758209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239F186-2626-3B4E-9270-21FC42305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7" b="65000"/>
          <a:stretch/>
        </p:blipFill>
        <p:spPr>
          <a:xfrm>
            <a:off x="1324217" y="1152129"/>
            <a:ext cx="2704852" cy="10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1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FD44C7D-AC34-0C47-A8F4-9A03324AD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Poutre simples avec moment concentré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078E948-066A-CE45-B814-38833F753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7D882D-F5CF-9846-B527-0E0B6E16E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7DA1521-E586-9B43-851A-D4255029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439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44F0580-23D4-5646-8431-0943A953D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8CB63AA-150A-ED43-8328-E82CE66E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55C24F3-A5D9-6742-A11B-F72B803A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xmlns="" id="{A5D0EE9A-72A8-D041-AE75-91320469EB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CH" dirty="0"/>
                  <a:t>Quels diagrammes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H" dirty="0"/>
                  <a:t>correspondent aux systèmes statiques suivants?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5D0EE9A-72A8-D041-AE75-91320469EB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A1882A94-021A-CB44-92C8-3B26DF0F6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90" y="1743645"/>
            <a:ext cx="7069935" cy="357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F2C7B8BF-21B9-E84E-9875-08072EF1B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902404"/>
            <a:ext cx="7726363" cy="107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1600" dirty="0"/>
              <a:t>Exemples pour l’équilibre du moment:</a:t>
            </a:r>
          </a:p>
          <a:p>
            <a:pPr marL="0" indent="0">
              <a:buNone/>
            </a:pPr>
            <a:endParaRPr lang="fr-FR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2847254E-5FD7-4B42-B52B-415C43C4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Nœuds dans une structure</a:t>
            </a:r>
            <a:endParaRPr lang="fr-FR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D8BFBA0-4A08-D443-B998-A7401A34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7C11D68-6311-FF4A-BD7C-D1B7BF36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803F3B1-FEFA-714E-BC48-684AE2D1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815C40E-2939-5D42-A502-0D304602F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2" y="851038"/>
            <a:ext cx="4750246" cy="1913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7C78627-1969-AA43-A847-3A1562B2BC8B}"/>
              </a:ext>
            </a:extLst>
          </p:cNvPr>
          <p:cNvSpPr txBox="1"/>
          <p:nvPr/>
        </p:nvSpPr>
        <p:spPr>
          <a:xfrm>
            <a:off x="6122925" y="828632"/>
            <a:ext cx="1915909" cy="546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600" dirty="0">
                <a:latin typeface="Arial" panose="020B0604020202020204" pitchFamily="34" charset="0"/>
                <a:cs typeface="Arial" panose="020B0604020202020204" pitchFamily="34" charset="0"/>
              </a:rPr>
              <a:t>Equilibre du nœud</a:t>
            </a:r>
            <a:r>
              <a:rPr lang="fr-CH" b="1" dirty="0">
                <a:latin typeface="Arial" pitchFamily="34" charset="0"/>
                <a:cs typeface="Arial" pitchFamily="34" charset="0"/>
              </a:rPr>
              <a:t>:</a:t>
            </a:r>
          </a:p>
          <a:p>
            <a:endParaRPr lang="fr-CH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xmlns="" id="{9937ED4D-3D92-9C4F-8365-58DAC4795F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896709"/>
              </p:ext>
            </p:extLst>
          </p:nvPr>
        </p:nvGraphicFramePr>
        <p:xfrm>
          <a:off x="6425453" y="1322177"/>
          <a:ext cx="93345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Equation" r:id="rId4" imgW="1041120" imgH="380880" progId="Equation.3">
                  <p:embed/>
                </p:oleObj>
              </mc:Choice>
              <mc:Fallback>
                <p:oleObj name="Equation" r:id="rId4" imgW="1041120" imgH="38088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5453" y="1322177"/>
                        <a:ext cx="933450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xmlns="" id="{4D4A4E84-E376-E448-904A-2FA5D535FA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033521"/>
              </p:ext>
            </p:extLst>
          </p:nvPr>
        </p:nvGraphicFramePr>
        <p:xfrm>
          <a:off x="6433010" y="1744822"/>
          <a:ext cx="933450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Equation" r:id="rId6" imgW="1041120" imgH="406080" progId="Equation.3">
                  <p:embed/>
                </p:oleObj>
              </mc:Choice>
              <mc:Fallback>
                <p:oleObj name="Equation" r:id="rId6" imgW="1041120" imgH="40608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3010" y="1744822"/>
                        <a:ext cx="933450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xmlns="" id="{9CE75895-68E7-4444-9E29-FD20E49CFA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587625"/>
              </p:ext>
            </p:extLst>
          </p:nvPr>
        </p:nvGraphicFramePr>
        <p:xfrm>
          <a:off x="6439708" y="2214655"/>
          <a:ext cx="1058862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Equation" r:id="rId8" imgW="1180800" imgH="368280" progId="Equation.3">
                  <p:embed/>
                </p:oleObj>
              </mc:Choice>
              <mc:Fallback>
                <p:oleObj name="Equation" r:id="rId8" imgW="1180800" imgH="36828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9708" y="2214655"/>
                        <a:ext cx="1058862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FB6105A9-BE44-2E44-B459-0151995AD9BA}"/>
              </a:ext>
            </a:extLst>
          </p:cNvPr>
          <p:cNvGrpSpPr/>
          <p:nvPr/>
        </p:nvGrpSpPr>
        <p:grpSpPr>
          <a:xfrm>
            <a:off x="4814157" y="3500856"/>
            <a:ext cx="1000360" cy="1261664"/>
            <a:chOff x="341430" y="4806136"/>
            <a:chExt cx="1215752" cy="15333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E01713F7-F8DF-E24D-83F0-C6F2F1D0436A}"/>
                </a:ext>
              </a:extLst>
            </p:cNvPr>
            <p:cNvSpPr/>
            <p:nvPr/>
          </p:nvSpPr>
          <p:spPr>
            <a:xfrm>
              <a:off x="731698" y="4806136"/>
              <a:ext cx="45719" cy="1533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04D58A4E-B55F-C748-BE63-9A805007FA52}"/>
                </a:ext>
              </a:extLst>
            </p:cNvPr>
            <p:cNvSpPr/>
            <p:nvPr/>
          </p:nvSpPr>
          <p:spPr>
            <a:xfrm>
              <a:off x="731698" y="5549935"/>
              <a:ext cx="825484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xmlns="" id="{02452DB7-1E8E-9A4C-BC7E-433A0493483B}"/>
                </a:ext>
              </a:extLst>
            </p:cNvPr>
            <p:cNvSpPr/>
            <p:nvPr/>
          </p:nvSpPr>
          <p:spPr>
            <a:xfrm>
              <a:off x="792689" y="4822921"/>
              <a:ext cx="294724" cy="710360"/>
            </a:xfrm>
            <a:custGeom>
              <a:avLst/>
              <a:gdLst>
                <a:gd name="connsiteX0" fmla="*/ 7557 w 294724"/>
                <a:gd name="connsiteY0" fmla="*/ 710360 h 710360"/>
                <a:gd name="connsiteX1" fmla="*/ 294724 w 294724"/>
                <a:gd name="connsiteY1" fmla="*/ 710360 h 710360"/>
                <a:gd name="connsiteX2" fmla="*/ 120912 w 294724"/>
                <a:gd name="connsiteY2" fmla="*/ 0 h 710360"/>
                <a:gd name="connsiteX3" fmla="*/ 0 w 294724"/>
                <a:gd name="connsiteY3" fmla="*/ 0 h 710360"/>
                <a:gd name="connsiteX4" fmla="*/ 7557 w 294724"/>
                <a:gd name="connsiteY4" fmla="*/ 710360 h 71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24" h="710360">
                  <a:moveTo>
                    <a:pt x="7557" y="710360"/>
                  </a:moveTo>
                  <a:lnTo>
                    <a:pt x="294724" y="710360"/>
                  </a:lnTo>
                  <a:lnTo>
                    <a:pt x="120912" y="0"/>
                  </a:lnTo>
                  <a:lnTo>
                    <a:pt x="0" y="0"/>
                  </a:lnTo>
                  <a:lnTo>
                    <a:pt x="7557" y="710360"/>
                  </a:ln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816570B4-A2FA-4443-96D7-C726A4AA5259}"/>
                </a:ext>
              </a:extLst>
            </p:cNvPr>
            <p:cNvSpPr/>
            <p:nvPr/>
          </p:nvSpPr>
          <p:spPr>
            <a:xfrm>
              <a:off x="341430" y="5601295"/>
              <a:ext cx="368132" cy="733031"/>
            </a:xfrm>
            <a:custGeom>
              <a:avLst/>
              <a:gdLst>
                <a:gd name="connsiteX0" fmla="*/ 476093 w 483650"/>
                <a:gd name="connsiteY0" fmla="*/ 7557 h 733031"/>
                <a:gd name="connsiteX1" fmla="*/ 0 w 483650"/>
                <a:gd name="connsiteY1" fmla="*/ 0 h 733031"/>
                <a:gd name="connsiteX2" fmla="*/ 226711 w 483650"/>
                <a:gd name="connsiteY2" fmla="*/ 733031 h 733031"/>
                <a:gd name="connsiteX3" fmla="*/ 483650 w 483650"/>
                <a:gd name="connsiteY3" fmla="*/ 733031 h 733031"/>
                <a:gd name="connsiteX4" fmla="*/ 476093 w 483650"/>
                <a:gd name="connsiteY4" fmla="*/ 7557 h 73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50" h="733031">
                  <a:moveTo>
                    <a:pt x="476093" y="7557"/>
                  </a:moveTo>
                  <a:lnTo>
                    <a:pt x="0" y="0"/>
                  </a:lnTo>
                  <a:lnTo>
                    <a:pt x="226711" y="733031"/>
                  </a:lnTo>
                  <a:lnTo>
                    <a:pt x="483650" y="733031"/>
                  </a:lnTo>
                  <a:lnTo>
                    <a:pt x="476093" y="7557"/>
                  </a:ln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ACC049B7-F073-6D4E-8354-AD7F47784D68}"/>
                </a:ext>
              </a:extLst>
            </p:cNvPr>
            <p:cNvSpPr/>
            <p:nvPr/>
          </p:nvSpPr>
          <p:spPr>
            <a:xfrm>
              <a:off x="800246" y="5026961"/>
              <a:ext cx="755702" cy="513877"/>
            </a:xfrm>
            <a:custGeom>
              <a:avLst/>
              <a:gdLst>
                <a:gd name="connsiteX0" fmla="*/ 0 w 755702"/>
                <a:gd name="connsiteY0" fmla="*/ 0 h 513877"/>
                <a:gd name="connsiteX1" fmla="*/ 7557 w 755702"/>
                <a:gd name="connsiteY1" fmla="*/ 513877 h 513877"/>
                <a:gd name="connsiteX2" fmla="*/ 755702 w 755702"/>
                <a:gd name="connsiteY2" fmla="*/ 506320 h 513877"/>
                <a:gd name="connsiteX3" fmla="*/ 748145 w 755702"/>
                <a:gd name="connsiteY3" fmla="*/ 204039 h 513877"/>
                <a:gd name="connsiteX4" fmla="*/ 0 w 755702"/>
                <a:gd name="connsiteY4" fmla="*/ 0 h 51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702" h="513877">
                  <a:moveTo>
                    <a:pt x="0" y="0"/>
                  </a:moveTo>
                  <a:lnTo>
                    <a:pt x="7557" y="513877"/>
                  </a:lnTo>
                  <a:lnTo>
                    <a:pt x="755702" y="506320"/>
                  </a:lnTo>
                  <a:lnTo>
                    <a:pt x="748145" y="204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E5838E46-2480-CA47-BCA3-C1BC93D588B0}"/>
              </a:ext>
            </a:extLst>
          </p:cNvPr>
          <p:cNvGrpSpPr/>
          <p:nvPr/>
        </p:nvGrpSpPr>
        <p:grpSpPr>
          <a:xfrm>
            <a:off x="1499903" y="3584679"/>
            <a:ext cx="1086028" cy="1128178"/>
            <a:chOff x="6948263" y="5001664"/>
            <a:chExt cx="1319866" cy="137109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xmlns="" id="{C94E38CA-03F7-9541-B805-C161F82824F5}"/>
                </a:ext>
              </a:extLst>
            </p:cNvPr>
            <p:cNvSpPr/>
            <p:nvPr/>
          </p:nvSpPr>
          <p:spPr>
            <a:xfrm rot="10800000">
              <a:off x="6948263" y="5559489"/>
              <a:ext cx="538089" cy="767924"/>
            </a:xfrm>
            <a:custGeom>
              <a:avLst/>
              <a:gdLst>
                <a:gd name="connsiteX0" fmla="*/ 7557 w 294724"/>
                <a:gd name="connsiteY0" fmla="*/ 710360 h 710360"/>
                <a:gd name="connsiteX1" fmla="*/ 294724 w 294724"/>
                <a:gd name="connsiteY1" fmla="*/ 710360 h 710360"/>
                <a:gd name="connsiteX2" fmla="*/ 120912 w 294724"/>
                <a:gd name="connsiteY2" fmla="*/ 0 h 710360"/>
                <a:gd name="connsiteX3" fmla="*/ 0 w 294724"/>
                <a:gd name="connsiteY3" fmla="*/ 0 h 710360"/>
                <a:gd name="connsiteX4" fmla="*/ 7557 w 294724"/>
                <a:gd name="connsiteY4" fmla="*/ 710360 h 71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24" h="710360">
                  <a:moveTo>
                    <a:pt x="7557" y="710360"/>
                  </a:moveTo>
                  <a:lnTo>
                    <a:pt x="294724" y="710360"/>
                  </a:lnTo>
                  <a:lnTo>
                    <a:pt x="120912" y="0"/>
                  </a:lnTo>
                  <a:lnTo>
                    <a:pt x="0" y="0"/>
                  </a:lnTo>
                  <a:lnTo>
                    <a:pt x="7557" y="710360"/>
                  </a:ln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3EA178B1-CC52-7749-AB2F-92B9A4AADA9A}"/>
                </a:ext>
              </a:extLst>
            </p:cNvPr>
            <p:cNvSpPr/>
            <p:nvPr/>
          </p:nvSpPr>
          <p:spPr>
            <a:xfrm>
              <a:off x="7486543" y="5001664"/>
              <a:ext cx="755702" cy="513877"/>
            </a:xfrm>
            <a:custGeom>
              <a:avLst/>
              <a:gdLst>
                <a:gd name="connsiteX0" fmla="*/ 0 w 755702"/>
                <a:gd name="connsiteY0" fmla="*/ 0 h 513877"/>
                <a:gd name="connsiteX1" fmla="*/ 7557 w 755702"/>
                <a:gd name="connsiteY1" fmla="*/ 513877 h 513877"/>
                <a:gd name="connsiteX2" fmla="*/ 755702 w 755702"/>
                <a:gd name="connsiteY2" fmla="*/ 506320 h 513877"/>
                <a:gd name="connsiteX3" fmla="*/ 748145 w 755702"/>
                <a:gd name="connsiteY3" fmla="*/ 204039 h 513877"/>
                <a:gd name="connsiteX4" fmla="*/ 0 w 755702"/>
                <a:gd name="connsiteY4" fmla="*/ 0 h 51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702" h="513877">
                  <a:moveTo>
                    <a:pt x="0" y="0"/>
                  </a:moveTo>
                  <a:lnTo>
                    <a:pt x="7557" y="513877"/>
                  </a:lnTo>
                  <a:lnTo>
                    <a:pt x="755702" y="506320"/>
                  </a:lnTo>
                  <a:lnTo>
                    <a:pt x="748145" y="204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AF3F6151-9A99-DB45-8C68-8A5043280904}"/>
                </a:ext>
              </a:extLst>
            </p:cNvPr>
            <p:cNvSpPr/>
            <p:nvPr/>
          </p:nvSpPr>
          <p:spPr>
            <a:xfrm rot="5400000">
              <a:off x="7111585" y="5937152"/>
              <a:ext cx="825486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127BC677-310E-A84F-81C0-5B1D00259F60}"/>
                </a:ext>
              </a:extLst>
            </p:cNvPr>
            <p:cNvSpPr/>
            <p:nvPr/>
          </p:nvSpPr>
          <p:spPr>
            <a:xfrm rot="5400000">
              <a:off x="7854381" y="5160390"/>
              <a:ext cx="45719" cy="7817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7571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D5A89294-18FB-0440-83A5-76C2A342EE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392277"/>
                <a:ext cx="3549138" cy="4026376"/>
              </a:xfrm>
            </p:spPr>
            <p:txBody>
              <a:bodyPr>
                <a:normAutofit/>
              </a:bodyPr>
              <a:lstStyle/>
              <a:p>
                <a:r>
                  <a:rPr lang="fr-CH" sz="1600" dirty="0"/>
                  <a:t>Points où </a:t>
                </a:r>
                <a14:m>
                  <m:oMath xmlns:m="http://schemas.openxmlformats.org/officeDocument/2006/math">
                    <m:r>
                      <a:rPr lang="fr-CH" sz="16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fr-CH" sz="16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=0 </m:t>
                    </m:r>
                  </m:oMath>
                </a14:m>
                <a:r>
                  <a:rPr lang="fr-CH" sz="1600" dirty="0"/>
                  <a:t>(si des moments ne sont pas appliqués à ce point):</a:t>
                </a:r>
              </a:p>
              <a:p>
                <a:pPr lvl="1"/>
                <a:r>
                  <a:rPr lang="fr-CH" sz="1400" dirty="0"/>
                  <a:t>Extrémités libres</a:t>
                </a:r>
              </a:p>
              <a:p>
                <a:pPr lvl="1"/>
                <a:r>
                  <a:rPr lang="fr-CH" sz="1400" dirty="0"/>
                  <a:t>Extrémités supportées par un appui à rouleau ou une articulation</a:t>
                </a:r>
              </a:p>
              <a:p>
                <a:pPr lvl="1"/>
                <a:r>
                  <a:rPr lang="fr-CH" sz="1400" dirty="0"/>
                  <a:t>Articulation (organe de liaison)</a:t>
                </a:r>
              </a:p>
              <a:p>
                <a:pPr lvl="1"/>
                <a:endParaRPr lang="fr-CH" sz="1400" dirty="0"/>
              </a:p>
              <a:p>
                <a:r>
                  <a:rPr lang="fr-CH" sz="1600" dirty="0"/>
                  <a:t>Points où </a:t>
                </a:r>
                <a14:m>
                  <m:oMath xmlns:m="http://schemas.openxmlformats.org/officeDocument/2006/math">
                    <m:r>
                      <a:rPr lang="fr-CH" sz="16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  <m:r>
                      <a:rPr lang="fr-CH" sz="16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lang="fr-CH" sz="16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fr-CH" sz="1600" dirty="0"/>
                  <a:t>(si des forces ne sont pas appliquées à ce point):</a:t>
                </a:r>
              </a:p>
              <a:p>
                <a:pPr lvl="1"/>
                <a:r>
                  <a:rPr lang="fr-CH" sz="1400" dirty="0"/>
                  <a:t>Extrémités libres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A89294-18FB-0440-83A5-76C2A342E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392277"/>
                <a:ext cx="3549138" cy="4026376"/>
              </a:xfrm>
              <a:blipFill>
                <a:blip r:embed="rId2"/>
                <a:stretch>
                  <a:fillRect t="-9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E74812C0-430D-8046-86D1-69AA271C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Conditions statiques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30CB409-2981-C143-87CD-80B73E7C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D2D380-CFEF-1049-BC52-468DC94FA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9763FAB-5AF2-3643-8270-9D55F52A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578E12C-63AA-9642-AFB4-ACBD764B9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13" y="1241425"/>
            <a:ext cx="4531825" cy="304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5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8A55CB0-9E45-5244-92DC-11776DDE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Exemple: Poutre cantilever avec une charge concentrée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73325A2-A002-A84A-A85D-9580E6CB3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B3DE96-0106-434B-80A5-00EFC1B60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A730D23-BF01-E340-81B7-3FE89D4AF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36D7042-4D2B-474F-AC1F-FAC5C3B7B5E3}"/>
              </a:ext>
            </a:extLst>
          </p:cNvPr>
          <p:cNvCxnSpPr>
            <a:cxnSpLocks/>
          </p:cNvCxnSpPr>
          <p:nvPr/>
        </p:nvCxnSpPr>
        <p:spPr>
          <a:xfrm>
            <a:off x="1834467" y="3375671"/>
            <a:ext cx="22187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41385356-3472-2B44-90A6-58D7E51A38A9}"/>
              </a:ext>
            </a:extLst>
          </p:cNvPr>
          <p:cNvCxnSpPr>
            <a:cxnSpLocks/>
          </p:cNvCxnSpPr>
          <p:nvPr/>
        </p:nvCxnSpPr>
        <p:spPr>
          <a:xfrm>
            <a:off x="1834467" y="4537086"/>
            <a:ext cx="22187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4522AA3-8CC6-4A41-90F5-E38BD3F2C2CB}"/>
              </a:ext>
            </a:extLst>
          </p:cNvPr>
          <p:cNvSpPr txBox="1"/>
          <p:nvPr/>
        </p:nvSpPr>
        <p:spPr>
          <a:xfrm>
            <a:off x="904875" y="3206394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C16BBE2-3CFE-4D4A-946D-524A3ADB962B}"/>
              </a:ext>
            </a:extLst>
          </p:cNvPr>
          <p:cNvSpPr txBox="1"/>
          <p:nvPr/>
        </p:nvSpPr>
        <p:spPr>
          <a:xfrm>
            <a:off x="929971" y="4367809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D4F4A69E-4DC2-074D-A76D-96DC6015D8BA}"/>
              </a:ext>
            </a:extLst>
          </p:cNvPr>
          <p:cNvGrpSpPr/>
          <p:nvPr/>
        </p:nvGrpSpPr>
        <p:grpSpPr>
          <a:xfrm>
            <a:off x="1732869" y="1091719"/>
            <a:ext cx="2455873" cy="1121081"/>
            <a:chOff x="878644" y="2353932"/>
            <a:chExt cx="3314563" cy="150711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E9954208-7782-3D48-BDD5-B6E94E5192B8}"/>
                </a:ext>
              </a:extLst>
            </p:cNvPr>
            <p:cNvCxnSpPr/>
            <p:nvPr/>
          </p:nvCxnSpPr>
          <p:spPr>
            <a:xfrm>
              <a:off x="926535" y="2538598"/>
              <a:ext cx="0" cy="710013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9FAFEE43-C625-924A-975B-A99BC4500CF8}"/>
                </a:ext>
              </a:extLst>
            </p:cNvPr>
            <p:cNvSpPr/>
            <p:nvPr/>
          </p:nvSpPr>
          <p:spPr>
            <a:xfrm>
              <a:off x="963230" y="2906111"/>
              <a:ext cx="972000" cy="365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150A12D-A067-034B-A9A2-3969C582E466}"/>
                </a:ext>
              </a:extLst>
            </p:cNvPr>
            <p:cNvCxnSpPr/>
            <p:nvPr/>
          </p:nvCxnSpPr>
          <p:spPr>
            <a:xfrm rot="5400000">
              <a:off x="900732" y="3508177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6E025F1E-4BCA-1A4F-BDBB-5C32D7BFDF05}"/>
                </a:ext>
              </a:extLst>
            </p:cNvPr>
            <p:cNvCxnSpPr/>
            <p:nvPr/>
          </p:nvCxnSpPr>
          <p:spPr>
            <a:xfrm rot="5400000" flipH="1" flipV="1">
              <a:off x="900732" y="3436739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B94059C3-5A66-5C46-99AA-F5BB41E9D70D}"/>
                </a:ext>
              </a:extLst>
            </p:cNvPr>
            <p:cNvSpPr txBox="1"/>
            <p:nvPr/>
          </p:nvSpPr>
          <p:spPr>
            <a:xfrm>
              <a:off x="1315776" y="349171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B49734A3-5A4F-944E-9520-A300AA2013F2}"/>
                </a:ext>
              </a:extLst>
            </p:cNvPr>
            <p:cNvCxnSpPr/>
            <p:nvPr/>
          </p:nvCxnSpPr>
          <p:spPr>
            <a:xfrm rot="5400000">
              <a:off x="2822860" y="3507607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F3604E9A-E273-FE43-BFB2-431811C7A07F}"/>
                </a:ext>
              </a:extLst>
            </p:cNvPr>
            <p:cNvCxnSpPr/>
            <p:nvPr/>
          </p:nvCxnSpPr>
          <p:spPr>
            <a:xfrm rot="5400000" flipH="1" flipV="1">
              <a:off x="2822860" y="3436169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CCFB6810-2D21-C748-A8AB-9B1DB4EC05C2}"/>
                </a:ext>
              </a:extLst>
            </p:cNvPr>
            <p:cNvCxnSpPr/>
            <p:nvPr/>
          </p:nvCxnSpPr>
          <p:spPr>
            <a:xfrm flipV="1">
              <a:off x="878644" y="3491716"/>
              <a:ext cx="3200263" cy="164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8C5FFADF-1331-8446-9BC7-59353E7F2852}"/>
                </a:ext>
              </a:extLst>
            </p:cNvPr>
            <p:cNvSpPr txBox="1"/>
            <p:nvPr/>
          </p:nvSpPr>
          <p:spPr>
            <a:xfrm>
              <a:off x="3012031" y="2353932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de-DE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xmlns="" id="{69D0C853-35A1-034C-A12C-986E4534703B}"/>
                </a:ext>
              </a:extLst>
            </p:cNvPr>
            <p:cNvCxnSpPr/>
            <p:nvPr/>
          </p:nvCxnSpPr>
          <p:spPr>
            <a:xfrm>
              <a:off x="2895092" y="2483665"/>
              <a:ext cx="0" cy="405014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E02F00A6-E282-4A42-A84C-B5D326EBE942}"/>
                </a:ext>
              </a:extLst>
            </p:cNvPr>
            <p:cNvSpPr/>
            <p:nvPr/>
          </p:nvSpPr>
          <p:spPr>
            <a:xfrm>
              <a:off x="1950054" y="2888679"/>
              <a:ext cx="71438" cy="714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AFDA28C2-E57C-2A44-A6B1-F17A0DC80924}"/>
                </a:ext>
              </a:extLst>
            </p:cNvPr>
            <p:cNvSpPr/>
            <p:nvPr/>
          </p:nvSpPr>
          <p:spPr>
            <a:xfrm>
              <a:off x="2021492" y="2906111"/>
              <a:ext cx="1943114" cy="365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Isosceles Triangle 81">
              <a:extLst>
                <a:ext uri="{FF2B5EF4-FFF2-40B4-BE49-F238E27FC236}">
                  <a16:creationId xmlns:a16="http://schemas.microsoft.com/office/drawing/2014/main" xmlns="" id="{1C8D00BD-B63C-5F47-84B0-BDACE887659D}"/>
                </a:ext>
              </a:extLst>
            </p:cNvPr>
            <p:cNvSpPr/>
            <p:nvPr/>
          </p:nvSpPr>
          <p:spPr>
            <a:xfrm>
              <a:off x="3850305" y="2942686"/>
              <a:ext cx="228602" cy="16013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C8DA268B-56B5-6F4F-A930-658BCF292904}"/>
                </a:ext>
              </a:extLst>
            </p:cNvPr>
            <p:cNvCxnSpPr/>
            <p:nvPr/>
          </p:nvCxnSpPr>
          <p:spPr>
            <a:xfrm>
              <a:off x="3736004" y="3186066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D0A59E40-4F7F-654A-9FD8-DF1E4FE8D6E5}"/>
                </a:ext>
              </a:extLst>
            </p:cNvPr>
            <p:cNvSpPr/>
            <p:nvPr/>
          </p:nvSpPr>
          <p:spPr>
            <a:xfrm>
              <a:off x="3898236" y="3104778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4993CCF2-C623-2749-8496-EA05FB335E87}"/>
                </a:ext>
              </a:extLst>
            </p:cNvPr>
            <p:cNvSpPr/>
            <p:nvPr/>
          </p:nvSpPr>
          <p:spPr>
            <a:xfrm>
              <a:off x="3997989" y="3110206"/>
              <a:ext cx="57600" cy="57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E7F125B0-175B-2B45-91CA-CA7FCBD202C1}"/>
                </a:ext>
              </a:extLst>
            </p:cNvPr>
            <p:cNvCxnSpPr/>
            <p:nvPr/>
          </p:nvCxnSpPr>
          <p:spPr>
            <a:xfrm rot="5400000">
              <a:off x="3883913" y="3491716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A76B3664-9EDA-E542-98BF-BADD159A0044}"/>
                </a:ext>
              </a:extLst>
            </p:cNvPr>
            <p:cNvCxnSpPr/>
            <p:nvPr/>
          </p:nvCxnSpPr>
          <p:spPr>
            <a:xfrm rot="5400000" flipH="1" flipV="1">
              <a:off x="3883913" y="3420278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E6582075-C591-5647-BC30-5477A3FF3480}"/>
                </a:ext>
              </a:extLst>
            </p:cNvPr>
            <p:cNvCxnSpPr/>
            <p:nvPr/>
          </p:nvCxnSpPr>
          <p:spPr>
            <a:xfrm rot="5400000">
              <a:off x="1914335" y="3517925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ACFCAF9-1510-1D42-BACC-2C4518DCADDF}"/>
                </a:ext>
              </a:extLst>
            </p:cNvPr>
            <p:cNvCxnSpPr/>
            <p:nvPr/>
          </p:nvCxnSpPr>
          <p:spPr>
            <a:xfrm rot="5400000" flipH="1" flipV="1">
              <a:off x="1914335" y="3446487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39E4BDF2-D45F-7F49-99B2-0CF0FB83A923}"/>
                </a:ext>
              </a:extLst>
            </p:cNvPr>
            <p:cNvSpPr txBox="1"/>
            <p:nvPr/>
          </p:nvSpPr>
          <p:spPr>
            <a:xfrm>
              <a:off x="2308353" y="3451542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819E963C-7888-8F4D-BC48-D90CB241B4A2}"/>
                </a:ext>
              </a:extLst>
            </p:cNvPr>
            <p:cNvSpPr txBox="1"/>
            <p:nvPr/>
          </p:nvSpPr>
          <p:spPr>
            <a:xfrm>
              <a:off x="3290970" y="3452828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5EADE823-DE22-2141-8D6B-0410D50ACA11}"/>
              </a:ext>
            </a:extLst>
          </p:cNvPr>
          <p:cNvGrpSpPr/>
          <p:nvPr/>
        </p:nvGrpSpPr>
        <p:grpSpPr>
          <a:xfrm>
            <a:off x="1847620" y="2111962"/>
            <a:ext cx="2223822" cy="450915"/>
            <a:chOff x="942334" y="2719223"/>
            <a:chExt cx="3651430" cy="74038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C81A915E-CF50-4047-A5FA-419DB65BE206}"/>
                </a:ext>
              </a:extLst>
            </p:cNvPr>
            <p:cNvSpPr/>
            <p:nvPr/>
          </p:nvSpPr>
          <p:spPr>
            <a:xfrm>
              <a:off x="942334" y="3393647"/>
              <a:ext cx="1182521" cy="446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2A1F209C-72DD-5C49-BE16-55EE50E577FF}"/>
                </a:ext>
              </a:extLst>
            </p:cNvPr>
            <p:cNvSpPr txBox="1"/>
            <p:nvPr/>
          </p:nvSpPr>
          <p:spPr>
            <a:xfrm>
              <a:off x="3434875" y="2719223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de-DE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xmlns="" id="{8DA81165-6DEE-6F46-A057-1EEF425E3ACD}"/>
                </a:ext>
              </a:extLst>
            </p:cNvPr>
            <p:cNvCxnSpPr/>
            <p:nvPr/>
          </p:nvCxnSpPr>
          <p:spPr>
            <a:xfrm>
              <a:off x="3292609" y="2877677"/>
              <a:ext cx="0" cy="494679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31691CCF-3D20-354E-BBAC-9F76E2712C9F}"/>
                </a:ext>
              </a:extLst>
            </p:cNvPr>
            <p:cNvSpPr/>
            <p:nvPr/>
          </p:nvSpPr>
          <p:spPr>
            <a:xfrm>
              <a:off x="2142889" y="3372356"/>
              <a:ext cx="86910" cy="8725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4933D7A2-666F-2A46-A35C-5EDC5933CB4C}"/>
                </a:ext>
              </a:extLst>
            </p:cNvPr>
            <p:cNvSpPr/>
            <p:nvPr/>
          </p:nvSpPr>
          <p:spPr>
            <a:xfrm>
              <a:off x="2229800" y="3393647"/>
              <a:ext cx="2363964" cy="446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8573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356225"/>
            <a:ext cx="7726363" cy="3386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Comment déduire les diagrammes NVM de la forme de la charge répartie</a:t>
            </a:r>
          </a:p>
          <a:p>
            <a:r>
              <a:rPr lang="fr-FR" dirty="0"/>
              <a:t>Quel est l’effet des forces ou de moments concentrés sur les diagrammes NVM</a:t>
            </a:r>
          </a:p>
          <a:p>
            <a:r>
              <a:rPr lang="fr-FR" dirty="0"/>
              <a:t>Comment déterminer les points des diagrammes où les efforts sont nuls</a:t>
            </a:r>
          </a:p>
          <a:p>
            <a:r>
              <a:rPr lang="fr-FR" dirty="0"/>
              <a:t>Comment dessiner les diagrammes NVM conformément aux conventions</a:t>
            </a:r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DE15030-1B9D-DC48-8829-92592068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Exemple: Poutre cantilever avec une charge concentrée (suite)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2667A37-C11E-2243-8F92-397AA6F86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0AD989-98DF-B545-80B1-586BCB16E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0086F8-9AF9-544C-9AFE-85924864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449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9: </a:t>
            </a:r>
            <a:r>
              <a:rPr lang="fr-CH" dirty="0"/>
              <a:t>Poutres à plan moyen 9.2 à 9.5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55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2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3"/>
              </a:rPr>
              <a:t>CC BY-SA 3.0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5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6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7"/>
              </a:rPr>
              <a:t>CC0 1.0</a:t>
            </a:r>
            <a:endParaRPr lang="en-GB" dirty="0"/>
          </a:p>
          <a:p>
            <a:r>
              <a:rPr lang="en-GB" dirty="0"/>
              <a:t>[3] </a:t>
            </a:r>
            <a:r>
              <a:rPr lang="en-GB" dirty="0" err="1"/>
              <a:t>Noeuds</a:t>
            </a:r>
            <a:r>
              <a:rPr lang="en-GB" dirty="0"/>
              <a:t> dans </a:t>
            </a:r>
            <a:r>
              <a:rPr lang="en-GB" dirty="0" err="1"/>
              <a:t>une</a:t>
            </a:r>
            <a:r>
              <a:rPr lang="en-GB" dirty="0"/>
              <a:t> structure: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</a:t>
            </a:r>
            <a:r>
              <a:rPr lang="fr-CH" dirty="0" smtClean="0"/>
              <a:t>blanc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STATIQUE I – COURS 8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Prof. Katrin Beyer 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7" name="Content Placeholder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10" y="1534733"/>
            <a:ext cx="6530482" cy="324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</a:t>
            </a:r>
            <a:r>
              <a:rPr lang="fr-CH" dirty="0" smtClean="0"/>
              <a:t>blanc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STATIQUE I – COURS 8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Prof. Katrin Beyer 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" y="997179"/>
            <a:ext cx="7132320" cy="13689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521" y="2432136"/>
            <a:ext cx="6614160" cy="222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7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</a:t>
            </a:r>
            <a:r>
              <a:rPr lang="fr-CH" dirty="0" smtClean="0"/>
              <a:t>blanc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STATIQUE I – COURS 8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Prof. Katrin Beyer 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21" y="755736"/>
            <a:ext cx="6614160" cy="222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7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</a:t>
            </a:r>
            <a:r>
              <a:rPr lang="fr-CH" dirty="0" smtClean="0"/>
              <a:t>blanc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STATIQUE I – COURS 8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Prof. Katrin Beyer 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9578" r="28624" b="17336"/>
          <a:stretch/>
        </p:blipFill>
        <p:spPr>
          <a:xfrm>
            <a:off x="1005840" y="755736"/>
            <a:ext cx="2103120" cy="184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7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</a:t>
            </a:r>
            <a:r>
              <a:rPr lang="fr-CH" dirty="0" smtClean="0"/>
              <a:t>blanc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STATIQUE I – COURS 8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Prof. Katrin Beyer 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60" y="893104"/>
            <a:ext cx="5676900" cy="2341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581" y="3234214"/>
            <a:ext cx="4892040" cy="185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</a:t>
            </a:r>
            <a:r>
              <a:rPr lang="fr-CH" dirty="0" smtClean="0"/>
              <a:t>blanc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STATIQUE I – COURS 8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Prof. Katrin Beyer 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772035"/>
            <a:ext cx="3586961" cy="13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</a:t>
            </a:r>
            <a:r>
              <a:rPr lang="fr-CH" dirty="0" smtClean="0"/>
              <a:t>blanc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STATIQUE I – COURS 8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Prof. Katrin Beyer 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300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D5257919-728C-E941-9B12-89339BE348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CH" sz="2000" dirty="0"/>
                  <a:t>Règles dérivées des équations différentielles d’équilibre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CH" sz="2000" dirty="0"/>
                  <a:t>Discontinuités dans les diagrammes NVM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fr-CH" sz="2000" dirty="0"/>
                  <a:t>Force concentrée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fr-CH" sz="2000" dirty="0"/>
                  <a:t>Moment concentré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CH" sz="2000" dirty="0"/>
                  <a:t>Nœuds dans une structure: équilibre du nœud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CH" sz="2000" dirty="0"/>
                  <a:t>Conditions statiques: points où </a:t>
                </a:r>
                <a14:m>
                  <m:oMath xmlns:m="http://schemas.openxmlformats.org/officeDocument/2006/math">
                    <m:r>
                      <a:rPr lang="fr-CH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CH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CH" sz="20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CH" sz="2000" dirty="0"/>
                  <a:t> ou </a:t>
                </a:r>
                <a14:m>
                  <m:oMath xmlns:m="http://schemas.openxmlformats.org/officeDocument/2006/math">
                    <m:r>
                      <a:rPr lang="fr-CH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H" sz="2000" dirty="0"/>
                  <a:t> sont nuls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257919-728C-E941-9B12-89339BE34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51C28A8F-0C6F-A24D-9727-095D56A6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Règles pour construire rapidement les diagrammes NVM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9432F8-3C0E-A749-B256-CD94AEEF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DD858B4-BCB6-F644-BBE5-D0668FB0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C296752-0CFB-6343-8590-911FD098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23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STATIQUE I – COURS 8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Prof. Katrin Beyer 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7" name="Content Placeholder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1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Examen</a:t>
            </a:r>
            <a:r>
              <a:rPr lang="en-US" dirty="0"/>
              <a:t> blanc 1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83" y="681540"/>
            <a:ext cx="2774651" cy="2217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31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71" y="681540"/>
            <a:ext cx="2774651" cy="221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1" y="2899140"/>
            <a:ext cx="2774651" cy="221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7" y="2948994"/>
            <a:ext cx="2774651" cy="221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82090" y="2892099"/>
            <a:ext cx="912429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sz="1050" b="1" dirty="0"/>
              <a:t>     Totale    </a:t>
            </a:r>
          </a:p>
        </p:txBody>
      </p:sp>
    </p:spTree>
    <p:extLst>
      <p:ext uri="{BB962C8B-B14F-4D97-AF65-F5344CB8AC3E}">
        <p14:creationId xmlns:p14="http://schemas.microsoft.com/office/powerpoint/2010/main" val="3893918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blanc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762755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CH" sz="1500" dirty="0"/>
              <a:t>Exercice 1 (</a:t>
            </a:r>
            <a:r>
              <a:rPr lang="fr-CH" sz="1500" i="1" dirty="0"/>
              <a:t>8 points</a:t>
            </a:r>
            <a:r>
              <a:rPr lang="fr-CH" sz="1500" dirty="0"/>
              <a:t>)</a:t>
            </a:r>
            <a:endParaRPr lang="en-GB" sz="1500" dirty="0"/>
          </a:p>
          <a:p>
            <a:pPr marL="342900" indent="-342900">
              <a:buFont typeface="+mj-lt"/>
              <a:buAutoNum type="alphaLcPeriod"/>
            </a:pPr>
            <a:r>
              <a:rPr lang="fr-CH" sz="1350" dirty="0"/>
              <a:t>Donner la définition de l’élément bar.</a:t>
            </a:r>
            <a:endParaRPr lang="en-GB" sz="1350" dirty="0"/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32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751" y="1962513"/>
            <a:ext cx="5994637" cy="651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836580"/>
            <a:ext cx="3672379" cy="11366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50454" y="1491630"/>
            <a:ext cx="370806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dirty="0"/>
              <a:t>«La barre est un élément qui transmet que une force axiale.»</a:t>
            </a:r>
          </a:p>
        </p:txBody>
      </p:sp>
    </p:spTree>
    <p:extLst>
      <p:ext uri="{BB962C8B-B14F-4D97-AF65-F5344CB8AC3E}">
        <p14:creationId xmlns:p14="http://schemas.microsoft.com/office/powerpoint/2010/main" val="1594887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blanc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865313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CH" sz="1500" dirty="0"/>
              <a:t>Exercice 1 (</a:t>
            </a:r>
            <a:r>
              <a:rPr lang="fr-CH" sz="1500" i="1" dirty="0"/>
              <a:t>8 points</a:t>
            </a:r>
            <a:r>
              <a:rPr lang="fr-CH" sz="1500" dirty="0"/>
              <a:t>)</a:t>
            </a:r>
            <a:endParaRPr lang="en-GB" sz="1500" dirty="0"/>
          </a:p>
          <a:p>
            <a:pPr marL="342900" indent="-342900">
              <a:buFont typeface="+mj-lt"/>
              <a:buAutoNum type="alphaLcPeriod" startAt="2"/>
            </a:pPr>
            <a:r>
              <a:rPr lang="fr-CH" sz="1350" dirty="0"/>
              <a:t>Donner la définition d’une structure isostatique.</a:t>
            </a:r>
            <a:endParaRPr lang="en-GB" sz="1350" dirty="0"/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33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268" y="1705286"/>
            <a:ext cx="5278612" cy="8640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268" y="2693851"/>
            <a:ext cx="5891228" cy="5145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268" y="3181939"/>
            <a:ext cx="5806957" cy="7201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998" y="3913613"/>
            <a:ext cx="5022217" cy="124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blanc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875206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CH" sz="1500" dirty="0"/>
              <a:t>Exercice 1 (</a:t>
            </a:r>
            <a:r>
              <a:rPr lang="fr-CH" sz="1500" i="1" dirty="0"/>
              <a:t>8 points</a:t>
            </a:r>
            <a:r>
              <a:rPr lang="fr-CH" sz="1500" dirty="0"/>
              <a:t>)</a:t>
            </a:r>
            <a:endParaRPr lang="en-GB" sz="1500" dirty="0"/>
          </a:p>
          <a:p>
            <a:pPr marL="342900" indent="-342900">
              <a:buFont typeface="+mj-lt"/>
              <a:buAutoNum type="alphaLcPeriod" startAt="3"/>
            </a:pPr>
            <a:r>
              <a:rPr lang="fr-CH" sz="1350" dirty="0"/>
              <a:t>Expliquer le principe du corps libre.</a:t>
            </a:r>
            <a:endParaRPr lang="en-GB" sz="1350" dirty="0"/>
          </a:p>
          <a:p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34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8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7634" y="1329612"/>
            <a:ext cx="6102678" cy="40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fontAlgn="ctr"/>
            <a:endParaRPr lang="fr-CH" sz="1013" dirty="0">
              <a:latin typeface="Calibri" panose="020F0502020204030204" pitchFamily="34" charset="0"/>
            </a:endParaRPr>
          </a:p>
          <a:p>
            <a:pPr marL="257175"/>
            <a:r>
              <a:rPr lang="fr-CH" sz="1013" dirty="0">
                <a:latin typeface="Calibri" panose="020F0502020204030204" pitchFamily="34" charset="0"/>
              </a:rPr>
              <a:t>"Corps libre: c'est un corps où toutes les forces extérieures correspondent à zéro"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668154"/>
            <a:ext cx="6264696" cy="743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994" y="1957318"/>
            <a:ext cx="5837318" cy="56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70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blanc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sz="1500" dirty="0"/>
              <a:t>Exercice 2 (14 points)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35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85947" y="1275606"/>
            <a:ext cx="3572154" cy="1495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13" dirty="0"/>
              <a:t>La structure composée en treillis est soumise à trois charges verticales égales. </a:t>
            </a:r>
          </a:p>
          <a:p>
            <a:pPr marL="257175" indent="-257175">
              <a:buAutoNum type="alphaLcParenR"/>
            </a:pPr>
            <a:r>
              <a:rPr lang="fr-CH" sz="1013" dirty="0"/>
              <a:t>Montrer que cette structure est isostatique. </a:t>
            </a:r>
          </a:p>
          <a:p>
            <a:pPr marL="257175" indent="-257175">
              <a:buAutoNum type="alphaLcParenR"/>
            </a:pPr>
            <a:r>
              <a:rPr lang="fr-CH" sz="1013" dirty="0"/>
              <a:t>Calculer les réactions d’appuis et les dessiner dans un diagramme avec leur sens réel. </a:t>
            </a:r>
          </a:p>
          <a:p>
            <a:pPr marL="257175" indent="-257175">
              <a:buAutoNum type="alphaLcParenR"/>
            </a:pPr>
            <a:r>
              <a:rPr lang="fr-CH" sz="1013" dirty="0"/>
              <a:t>Calculer l’effort normal dans les barres 1, 2, 3.</a:t>
            </a:r>
          </a:p>
          <a:p>
            <a:pPr marL="257175" indent="-257175">
              <a:buAutoNum type="alphaLcParenR"/>
            </a:pPr>
            <a:r>
              <a:rPr lang="fr-CH" sz="1013" dirty="0"/>
              <a:t>Identifier les barres nulles dans le système.</a:t>
            </a:r>
          </a:p>
          <a:p>
            <a:endParaRPr lang="fr-CH" sz="1013" b="1" dirty="0"/>
          </a:p>
          <a:p>
            <a:endParaRPr lang="fr-CH" sz="1013" dirty="0"/>
          </a:p>
        </p:txBody>
      </p:sp>
      <p:pic>
        <p:nvPicPr>
          <p:cNvPr id="11" name="Picture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34" y="1167594"/>
            <a:ext cx="2657475" cy="182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43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blanc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36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543292"/>
            <a:ext cx="4672047" cy="2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73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blanc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sz="1500" dirty="0"/>
              <a:t>Exercice 3 (28 points)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37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77934" y="843558"/>
            <a:ext cx="3572154" cy="1495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13" dirty="0"/>
              <a:t>Une structure plane en poutres est soumise à une charge uniforme et une charge concentrée.</a:t>
            </a:r>
          </a:p>
          <a:p>
            <a:endParaRPr lang="en-GB" sz="1013" dirty="0"/>
          </a:p>
          <a:p>
            <a:pPr marL="257175" indent="-257175">
              <a:buAutoNum type="alphaLcParenR"/>
            </a:pPr>
            <a:r>
              <a:rPr lang="fr-CH" sz="1013" dirty="0"/>
              <a:t>Montrer que cette structure est isostatique quant à ses appuis et ses liaisons.</a:t>
            </a:r>
          </a:p>
          <a:p>
            <a:pPr marL="257175" indent="-257175">
              <a:buAutoNum type="alphaLcParenR"/>
            </a:pPr>
            <a:r>
              <a:rPr lang="fr-CH" sz="1013" dirty="0"/>
              <a:t>Calculer toutes les composantes des réactions d’appui et des forces de liaison.</a:t>
            </a:r>
          </a:p>
          <a:p>
            <a:endParaRPr lang="en-GB" sz="1013" b="1" dirty="0"/>
          </a:p>
          <a:p>
            <a:endParaRPr lang="fr-CH" sz="1013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1" y="1113589"/>
            <a:ext cx="2700299" cy="13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69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blanc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CH" sz="15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38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8</a:t>
            </a:r>
          </a:p>
        </p:txBody>
      </p:sp>
    </p:spTree>
    <p:extLst>
      <p:ext uri="{BB962C8B-B14F-4D97-AF65-F5344CB8AC3E}">
        <p14:creationId xmlns:p14="http://schemas.microsoft.com/office/powerpoint/2010/main" val="1012135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blanc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sz="1500" dirty="0"/>
              <a:t>Exercice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39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85900" y="1275606"/>
            <a:ext cx="6056430" cy="71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13" dirty="0"/>
              <a:t>c) Contrôler la composante verticale de la force de réaction en A par le théorème des déplacements virtuels. Tracer le champ des déplacements virtuels. Indiquer pour chaque fragment le type de mouvement qui correspond au mécanisme. </a:t>
            </a:r>
            <a:endParaRPr lang="en-GB" sz="1013" b="1" dirty="0"/>
          </a:p>
          <a:p>
            <a:endParaRPr lang="fr-CH" sz="1013" dirty="0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2248816"/>
            <a:ext cx="2921318" cy="134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69384B5A-815D-C348-BFAB-D7715A7E5B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2254676"/>
                <a:ext cx="7726363" cy="286700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Relation entre la charge répartie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et l’effort normal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dirty="0"/>
                  <a:t>	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𝑐𝑠𝑡</m:t>
                    </m:r>
                  </m:oMath>
                </a14:m>
                <a:r>
                  <a:rPr lang="fr-FR" dirty="0"/>
                  <a:t>	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𝑙𝑖𝑛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𝑎𝑖𝑟𝑒</m:t>
                    </m:r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…</a:t>
                </a:r>
              </a:p>
              <a:p>
                <a:r>
                  <a:rPr lang="fr-FR" dirty="0"/>
                  <a:t>Relation entre la charge répartie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et l’effort tranchant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dirty="0"/>
                  <a:t> et le moment de flexion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dirty="0"/>
                  <a:t>	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r>
                  <a:rPr lang="fr-FR" dirty="0"/>
                  <a:t>	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𝑙𝑖𝑛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𝑎𝑖𝑟𝑒</m:t>
                    </m:r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r>
                  <a:rPr lang="fr-FR" dirty="0"/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𝑙𝑖𝑛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𝑎𝑖𝑟𝑒</m:t>
                    </m:r>
                  </m:oMath>
                </a14:m>
                <a:r>
                  <a:rPr lang="fr-FR" dirty="0"/>
                  <a:t>	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𝑝𝑎𝑟𝑎𝑏𝑜𝑙𝑖𝑞𝑢𝑒</m:t>
                    </m:r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…</a:t>
                </a:r>
              </a:p>
              <a:p>
                <a:r>
                  <a:rPr lang="fr-FR" dirty="0"/>
                  <a:t>Relation entre l’effort tranchant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dirty="0"/>
                  <a:t> et le moment de flexion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fr-FR" dirty="0"/>
                  <a:t>	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=0 →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𝑜𝑢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384B5A-815D-C348-BFAB-D7715A7E5B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2254676"/>
                <a:ext cx="7726363" cy="2867002"/>
              </a:xfrm>
              <a:blipFill>
                <a:blip r:embed="rId2"/>
                <a:stretch>
                  <a:fillRect t="-30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51A2328A-6C92-0345-8E0C-0CE621E9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Règles dérivées des équations différentielles (poutres droites)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BDDBE2-420F-054E-B8E8-672ABD2F3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70683E-4D18-9545-A858-1E1883217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9C63056-CA4C-7947-A8A4-946A69B5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B39D7615-C4E6-4640-8A4E-AF24D9425325}"/>
              </a:ext>
            </a:extLst>
          </p:cNvPr>
          <p:cNvGrpSpPr/>
          <p:nvPr/>
        </p:nvGrpSpPr>
        <p:grpSpPr>
          <a:xfrm>
            <a:off x="1135707" y="1132788"/>
            <a:ext cx="3436293" cy="882870"/>
            <a:chOff x="1135707" y="1007218"/>
            <a:chExt cx="3436293" cy="8828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xmlns="" id="{82F173B3-4B18-8046-9367-24D0194CD6B6}"/>
                    </a:ext>
                  </a:extLst>
                </p:cNvPr>
                <p:cNvSpPr txBox="1"/>
                <p:nvPr/>
              </p:nvSpPr>
              <p:spPr>
                <a:xfrm>
                  <a:off x="1135707" y="1007218"/>
                  <a:ext cx="1569469" cy="2077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2F173B3-4B18-8046-9367-24D0194CD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707" y="1007218"/>
                  <a:ext cx="1569469" cy="207749"/>
                </a:xfrm>
                <a:prstGeom prst="rect">
                  <a:avLst/>
                </a:prstGeom>
                <a:blipFill>
                  <a:blip r:embed="rId3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xmlns="" id="{CEBFFFA2-FB8F-014D-B998-6ACAAA0E5769}"/>
                    </a:ext>
                  </a:extLst>
                </p:cNvPr>
                <p:cNvSpPr txBox="1"/>
                <p:nvPr/>
              </p:nvSpPr>
              <p:spPr>
                <a:xfrm>
                  <a:off x="1135707" y="1335181"/>
                  <a:ext cx="1569469" cy="2077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EBFFFA2-FB8F-014D-B998-6ACAAA0E5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707" y="1335181"/>
                  <a:ext cx="1569469" cy="207749"/>
                </a:xfrm>
                <a:prstGeom prst="rect">
                  <a:avLst/>
                </a:prstGeom>
                <a:blipFill>
                  <a:blip r:embed="rId4"/>
                  <a:stretch>
                    <a:fillRect b="-235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xmlns="" id="{AF2096C0-5DE1-C941-968F-AB23E37B79BB}"/>
                    </a:ext>
                  </a:extLst>
                </p:cNvPr>
                <p:cNvSpPr txBox="1"/>
                <p:nvPr/>
              </p:nvSpPr>
              <p:spPr>
                <a:xfrm>
                  <a:off x="1164546" y="1667299"/>
                  <a:ext cx="1590692" cy="2077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2096C0-5DE1-C941-968F-AB23E37B79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546" y="1667299"/>
                  <a:ext cx="1590692" cy="207749"/>
                </a:xfrm>
                <a:prstGeom prst="rect">
                  <a:avLst/>
                </a:prstGeom>
                <a:blipFill>
                  <a:blip r:embed="rId5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xmlns="" id="{714C130A-2485-C740-8DCE-4A49B5E55775}"/>
                    </a:ext>
                  </a:extLst>
                </p:cNvPr>
                <p:cNvSpPr txBox="1"/>
                <p:nvPr/>
              </p:nvSpPr>
              <p:spPr>
                <a:xfrm>
                  <a:off x="3114678" y="1523296"/>
                  <a:ext cx="1457322" cy="2077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14C130A-2485-C740-8DCE-4A49B5E55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678" y="1523296"/>
                  <a:ext cx="1457322" cy="207749"/>
                </a:xfrm>
                <a:prstGeom prst="rect">
                  <a:avLst/>
                </a:prstGeom>
                <a:blipFill>
                  <a:blip r:embed="rId6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xmlns="" id="{0E97FC2F-1F77-DE4F-A359-07B2D55290B4}"/>
                </a:ext>
              </a:extLst>
            </p:cNvPr>
            <p:cNvSpPr/>
            <p:nvPr/>
          </p:nvSpPr>
          <p:spPr>
            <a:xfrm>
              <a:off x="2752173" y="1377657"/>
              <a:ext cx="147081" cy="512431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xmlns="" id="{9000926E-60D1-7C4B-8089-3AF64C69169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9"/>
          <a:stretch/>
        </p:blipFill>
        <p:spPr>
          <a:xfrm>
            <a:off x="5521436" y="998831"/>
            <a:ext cx="2658916" cy="111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7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40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8</a:t>
            </a:r>
          </a:p>
        </p:txBody>
      </p:sp>
    </p:spTree>
    <p:extLst>
      <p:ext uri="{BB962C8B-B14F-4D97-AF65-F5344CB8AC3E}">
        <p14:creationId xmlns:p14="http://schemas.microsoft.com/office/powerpoint/2010/main" val="3563598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Peergrade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718718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Peergrade</a:t>
            </a:r>
            <a:endParaRPr lang="en-U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500" dirty="0"/>
              <a:t>https://www.peergrade.io/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41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Cours 8</a:t>
            </a:r>
            <a:endParaRPr lang="fr-C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838" t="3801" r="13775" b="26199"/>
          <a:stretch/>
        </p:blipFill>
        <p:spPr>
          <a:xfrm>
            <a:off x="1817694" y="1761660"/>
            <a:ext cx="5238582" cy="27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91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Peergrade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697264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en-US" sz="1500" dirty="0"/>
              <a:t>Pour les </a:t>
            </a:r>
            <a:r>
              <a:rPr lang="en-US" sz="1500" dirty="0" err="1"/>
              <a:t>systèmes</a:t>
            </a:r>
            <a:r>
              <a:rPr lang="en-US" sz="1500" dirty="0"/>
              <a:t> </a:t>
            </a:r>
            <a:r>
              <a:rPr lang="en-US" sz="1500" dirty="0" err="1"/>
              <a:t>donnés</a:t>
            </a:r>
            <a:r>
              <a:rPr lang="en-US" sz="1500" dirty="0"/>
              <a:t>:</a:t>
            </a:r>
            <a:endParaRPr lang="en-GB" sz="1500" dirty="0"/>
          </a:p>
          <a:p>
            <a:pPr lvl="0"/>
            <a:r>
              <a:rPr lang="en-US" sz="1500" dirty="0" err="1"/>
              <a:t>Calculer</a:t>
            </a:r>
            <a:r>
              <a:rPr lang="en-US" sz="1500" dirty="0"/>
              <a:t> les </a:t>
            </a:r>
            <a:r>
              <a:rPr lang="en-US" sz="1500" dirty="0" err="1"/>
              <a:t>réactions</a:t>
            </a:r>
            <a:r>
              <a:rPr lang="en-US" sz="1500" dirty="0"/>
              <a:t>.</a:t>
            </a:r>
            <a:endParaRPr lang="en-GB" sz="1500" dirty="0"/>
          </a:p>
          <a:p>
            <a:pPr lvl="0"/>
            <a:r>
              <a:rPr lang="en-US" sz="1500" dirty="0" err="1"/>
              <a:t>Déterminer</a:t>
            </a:r>
            <a:r>
              <a:rPr lang="en-US" sz="1500" dirty="0"/>
              <a:t> les forces </a:t>
            </a:r>
            <a:r>
              <a:rPr lang="en-US" sz="1500" dirty="0" err="1"/>
              <a:t>dans</a:t>
            </a:r>
            <a:r>
              <a:rPr lang="en-US" sz="1500" dirty="0"/>
              <a:t> les </a:t>
            </a:r>
            <a:r>
              <a:rPr lang="en-US" sz="1500" dirty="0" err="1"/>
              <a:t>connexions</a:t>
            </a:r>
            <a:r>
              <a:rPr lang="en-US" sz="1500" dirty="0"/>
              <a:t>.</a:t>
            </a:r>
            <a:endParaRPr lang="en-GB" sz="1500" dirty="0"/>
          </a:p>
          <a:p>
            <a:pPr lvl="0"/>
            <a:r>
              <a:rPr lang="en-US" sz="1500" dirty="0" err="1"/>
              <a:t>Calculer</a:t>
            </a:r>
            <a:r>
              <a:rPr lang="en-US" sz="1500" dirty="0"/>
              <a:t> et </a:t>
            </a:r>
            <a:r>
              <a:rPr lang="en-US" sz="1500" dirty="0" err="1"/>
              <a:t>esquisser</a:t>
            </a:r>
            <a:r>
              <a:rPr lang="en-US" sz="1500" dirty="0"/>
              <a:t> des </a:t>
            </a:r>
            <a:r>
              <a:rPr lang="en-US" sz="1500" dirty="0" err="1"/>
              <a:t>diagrammes</a:t>
            </a:r>
            <a:r>
              <a:rPr lang="en-US" sz="1500" dirty="0"/>
              <a:t> MVN.</a:t>
            </a:r>
            <a:endParaRPr lang="en-GB" sz="1500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42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Cours 8</a:t>
            </a:r>
            <a:endParaRPr lang="fr-CH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05085" y="1923678"/>
            <a:ext cx="4320540" cy="20092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12" y="3299632"/>
            <a:ext cx="2932628" cy="17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99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43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Cours 8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92002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Structure du cours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735547"/>
            <a:ext cx="6272454" cy="3859076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fr-CH" dirty="0"/>
              <a:t>Moment de flexion: Courbure et signe du papillon</a:t>
            </a:r>
          </a:p>
          <a:p>
            <a:pPr marL="342900" indent="-342900">
              <a:buAutoNum type="arabicPeriod"/>
            </a:pPr>
            <a:r>
              <a:rPr lang="fr-CH" dirty="0"/>
              <a:t>Signe des diagrammes NVM</a:t>
            </a:r>
          </a:p>
          <a:p>
            <a:pPr marL="342900" indent="-342900">
              <a:buAutoNum type="arabicPeriod"/>
            </a:pPr>
            <a:r>
              <a:rPr lang="fr-CH" dirty="0"/>
              <a:t>Règles pour la forme des NVM diagrammes pour</a:t>
            </a:r>
          </a:p>
          <a:p>
            <a:pPr marL="642938" lvl="1" indent="-342900">
              <a:buFont typeface="+mj-lt"/>
              <a:buAutoNum type="alphaLcPeriod"/>
            </a:pPr>
            <a:r>
              <a:rPr lang="fr-CH" dirty="0"/>
              <a:t>Des charges réparties</a:t>
            </a:r>
          </a:p>
          <a:p>
            <a:pPr marL="642938" lvl="1" indent="-342900">
              <a:buFont typeface="+mj-lt"/>
              <a:buAutoNum type="alphaLcPeriod"/>
            </a:pPr>
            <a:r>
              <a:rPr lang="fr-CH" dirty="0"/>
              <a:t>Des charges concentrées</a:t>
            </a:r>
          </a:p>
          <a:p>
            <a:pPr marL="342900" indent="-342900">
              <a:buAutoNum type="arabicPeriod"/>
            </a:pPr>
            <a:r>
              <a:rPr lang="fr-CH" dirty="0"/>
              <a:t>Equilibre des nœuds</a:t>
            </a:r>
          </a:p>
          <a:p>
            <a:pPr marL="342900" indent="-342900">
              <a:buFont typeface="Arial" pitchFamily="34" charset="0"/>
              <a:buAutoNum type="arabicPeriod"/>
            </a:pPr>
            <a:r>
              <a:rPr lang="fr-CH" dirty="0"/>
              <a:t>Théorème des 2 moments (Superposition)</a:t>
            </a:r>
          </a:p>
          <a:p>
            <a:pPr marL="342900" indent="-342900">
              <a:buFont typeface="Arial" pitchFamily="34" charset="0"/>
              <a:buAutoNum type="arabicPeriod"/>
            </a:pPr>
            <a:r>
              <a:rPr lang="fr-CH" dirty="0"/>
              <a:t>Diagrammes NVM – Sommaire de la construction rapide et pratique</a:t>
            </a:r>
          </a:p>
          <a:p>
            <a:pPr marL="342900" indent="-342900">
              <a:buAutoNum type="arabicPeriod"/>
            </a:pPr>
            <a:endParaRPr lang="fr-CH" dirty="0"/>
          </a:p>
          <a:p>
            <a:pPr marL="342900" indent="-342900">
              <a:buAutoNum type="arabicPeriod"/>
            </a:pPr>
            <a:endParaRPr lang="fr-CH" dirty="0"/>
          </a:p>
          <a:p>
            <a:pPr marL="342900" indent="-342900">
              <a:buAutoNum type="arabicPeriod"/>
            </a:pPr>
            <a:endParaRPr lang="fr-CH" dirty="0"/>
          </a:p>
          <a:p>
            <a:pPr marL="342900" indent="-342900">
              <a:buAutoNum type="arabicPeriod"/>
            </a:pPr>
            <a:endParaRPr lang="fr-CH" dirty="0"/>
          </a:p>
          <a:p>
            <a:pPr marL="642938" lvl="1" indent="-342900">
              <a:buFont typeface="+mj-lt"/>
              <a:buAutoNum type="alphaLcPeriod"/>
            </a:pPr>
            <a:endParaRPr lang="fr-CH" dirty="0"/>
          </a:p>
          <a:p>
            <a:pPr marL="642938" lvl="1" indent="-342900">
              <a:buFont typeface="+mj-lt"/>
              <a:buAutoNum type="alphaLcPeriod"/>
            </a:pPr>
            <a:endParaRPr lang="fr-CH" dirty="0"/>
          </a:p>
          <a:p>
            <a:pPr marL="342900" indent="-342900">
              <a:buAutoNum type="arabicPeriod"/>
            </a:pPr>
            <a:endParaRPr lang="fr-CH" dirty="0"/>
          </a:p>
          <a:p>
            <a:pPr marL="642938" lvl="1" indent="-342900">
              <a:buNone/>
            </a:pPr>
            <a:endParaRPr lang="fr-CH" dirty="0"/>
          </a:p>
          <a:p>
            <a:pPr marL="342900" indent="-342900">
              <a:buAutoNum type="arabicPeriod"/>
            </a:pPr>
            <a:endParaRPr lang="fr-CH" dirty="0"/>
          </a:p>
          <a:p>
            <a:pPr marL="342900" indent="-342900">
              <a:buAutoNum type="arabicPeriod"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85900" y="4836189"/>
            <a:ext cx="1600200" cy="273844"/>
          </a:xfrm>
        </p:spPr>
        <p:txBody>
          <a:bodyPr/>
          <a:lstStyle/>
          <a:p>
            <a:r>
              <a:rPr lang="fr-FR"/>
              <a:t>Statique I, KB</a:t>
            </a:r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486150" y="4836189"/>
            <a:ext cx="2171700" cy="273844"/>
          </a:xfrm>
        </p:spPr>
        <p:txBody>
          <a:bodyPr/>
          <a:lstStyle/>
          <a:p>
            <a:r>
              <a:rPr lang="fr-CH" dirty="0"/>
              <a:t>Cours 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057900" y="4836189"/>
            <a:ext cx="1600200" cy="273844"/>
          </a:xfrm>
        </p:spPr>
        <p:txBody>
          <a:bodyPr/>
          <a:lstStyle/>
          <a:p>
            <a:fld id="{C446FC52-84EC-40D0-A814-2FEA163048D8}" type="slidenum">
              <a:rPr lang="fr-CH" smtClean="0"/>
              <a:pPr/>
              <a:t>44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011402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45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8</a:t>
            </a:r>
          </a:p>
        </p:txBody>
      </p:sp>
      <p:sp>
        <p:nvSpPr>
          <p:cNvPr id="9" name="Rectangle 8"/>
          <p:cNvSpPr/>
          <p:nvPr/>
        </p:nvSpPr>
        <p:spPr>
          <a:xfrm>
            <a:off x="2125491" y="2031691"/>
            <a:ext cx="1457336" cy="274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1834768" y="1947877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 rot="10800000">
            <a:off x="1789245" y="1790005"/>
            <a:ext cx="226090" cy="419415"/>
          </a:xfrm>
          <a:custGeom>
            <a:avLst/>
            <a:gdLst>
              <a:gd name="connsiteX0" fmla="*/ 0 w 301453"/>
              <a:gd name="connsiteY0" fmla="*/ 0 h 559220"/>
              <a:gd name="connsiteX1" fmla="*/ 249382 w 301453"/>
              <a:gd name="connsiteY1" fmla="*/ 113356 h 559220"/>
              <a:gd name="connsiteX2" fmla="*/ 287167 w 301453"/>
              <a:gd name="connsiteY2" fmla="*/ 400523 h 559220"/>
              <a:gd name="connsiteX3" fmla="*/ 68014 w 301453"/>
              <a:gd name="connsiteY3" fmla="*/ 559220 h 5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453" h="559220">
                <a:moveTo>
                  <a:pt x="0" y="0"/>
                </a:moveTo>
                <a:cubicBezTo>
                  <a:pt x="100760" y="23301"/>
                  <a:pt x="201521" y="46602"/>
                  <a:pt x="249382" y="113356"/>
                </a:cubicBezTo>
                <a:cubicBezTo>
                  <a:pt x="297243" y="180110"/>
                  <a:pt x="317395" y="326212"/>
                  <a:pt x="287167" y="400523"/>
                </a:cubicBezTo>
                <a:cubicBezTo>
                  <a:pt x="256939" y="474834"/>
                  <a:pt x="162476" y="517027"/>
                  <a:pt x="68014" y="559220"/>
                </a:cubicBezTo>
              </a:path>
            </a:pathLst>
          </a:custGeom>
          <a:noFill/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12" name="TextBox 11"/>
          <p:cNvSpPr txBox="1"/>
          <p:nvPr/>
        </p:nvSpPr>
        <p:spPr>
          <a:xfrm>
            <a:off x="1931374" y="1426638"/>
            <a:ext cx="34176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736200" y="1825530"/>
            <a:ext cx="226090" cy="419415"/>
          </a:xfrm>
          <a:custGeom>
            <a:avLst/>
            <a:gdLst>
              <a:gd name="connsiteX0" fmla="*/ 0 w 301453"/>
              <a:gd name="connsiteY0" fmla="*/ 0 h 559220"/>
              <a:gd name="connsiteX1" fmla="*/ 249382 w 301453"/>
              <a:gd name="connsiteY1" fmla="*/ 113356 h 559220"/>
              <a:gd name="connsiteX2" fmla="*/ 287167 w 301453"/>
              <a:gd name="connsiteY2" fmla="*/ 400523 h 559220"/>
              <a:gd name="connsiteX3" fmla="*/ 68014 w 301453"/>
              <a:gd name="connsiteY3" fmla="*/ 559220 h 5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453" h="559220">
                <a:moveTo>
                  <a:pt x="0" y="0"/>
                </a:moveTo>
                <a:cubicBezTo>
                  <a:pt x="100760" y="23301"/>
                  <a:pt x="201521" y="46602"/>
                  <a:pt x="249382" y="113356"/>
                </a:cubicBezTo>
                <a:cubicBezTo>
                  <a:pt x="297243" y="180110"/>
                  <a:pt x="317395" y="326212"/>
                  <a:pt x="287167" y="400523"/>
                </a:cubicBezTo>
                <a:cubicBezTo>
                  <a:pt x="256939" y="474834"/>
                  <a:pt x="162476" y="517027"/>
                  <a:pt x="68014" y="559220"/>
                </a:cubicBezTo>
              </a:path>
            </a:pathLst>
          </a:custGeom>
          <a:noFill/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91464" y="1685782"/>
            <a:ext cx="3642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3451558" y="2056453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48164" y="1535214"/>
            <a:ext cx="3369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rot="5400000">
            <a:off x="2100649" y="2419368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100649" y="2419368"/>
            <a:ext cx="1613896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3607388" y="2419368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H="1" flipV="1">
            <a:off x="2100649" y="2365790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 flipH="1" flipV="1">
            <a:off x="3607388" y="2365790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73598" y="2382263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2130448" y="1812215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261660" y="1812215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2381632" y="1813222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501605" y="181538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621577" y="1810963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762497" y="181246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907597" y="180843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027569" y="1807775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3167845" y="180843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287817" y="181626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436123" y="180843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3577159" y="180868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136119" y="1808433"/>
            <a:ext cx="14523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01670" y="1545636"/>
            <a:ext cx="36901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33964" y="1536222"/>
            <a:ext cx="2568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190908" y="1978708"/>
            <a:ext cx="1457336" cy="274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41" name="Straight Arrow Connector 40"/>
          <p:cNvCxnSpPr/>
          <p:nvPr/>
        </p:nvCxnSpPr>
        <p:spPr>
          <a:xfrm rot="5400000">
            <a:off x="4900186" y="1982590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41"/>
          <p:cNvSpPr/>
          <p:nvPr/>
        </p:nvSpPr>
        <p:spPr>
          <a:xfrm rot="10800000">
            <a:off x="4854663" y="1737022"/>
            <a:ext cx="226090" cy="419415"/>
          </a:xfrm>
          <a:custGeom>
            <a:avLst/>
            <a:gdLst>
              <a:gd name="connsiteX0" fmla="*/ 0 w 301453"/>
              <a:gd name="connsiteY0" fmla="*/ 0 h 559220"/>
              <a:gd name="connsiteX1" fmla="*/ 249382 w 301453"/>
              <a:gd name="connsiteY1" fmla="*/ 113356 h 559220"/>
              <a:gd name="connsiteX2" fmla="*/ 287167 w 301453"/>
              <a:gd name="connsiteY2" fmla="*/ 400523 h 559220"/>
              <a:gd name="connsiteX3" fmla="*/ 68014 w 301453"/>
              <a:gd name="connsiteY3" fmla="*/ 559220 h 5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453" h="559220">
                <a:moveTo>
                  <a:pt x="0" y="0"/>
                </a:moveTo>
                <a:cubicBezTo>
                  <a:pt x="100760" y="23301"/>
                  <a:pt x="201521" y="46602"/>
                  <a:pt x="249382" y="113356"/>
                </a:cubicBezTo>
                <a:cubicBezTo>
                  <a:pt x="297243" y="180110"/>
                  <a:pt x="317395" y="326212"/>
                  <a:pt x="287167" y="400523"/>
                </a:cubicBezTo>
                <a:cubicBezTo>
                  <a:pt x="256939" y="474834"/>
                  <a:pt x="162476" y="517027"/>
                  <a:pt x="68014" y="559220"/>
                </a:cubicBezTo>
              </a:path>
            </a:pathLst>
          </a:custGeom>
          <a:noFill/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43" name="TextBox 42"/>
          <p:cNvSpPr txBox="1"/>
          <p:nvPr/>
        </p:nvSpPr>
        <p:spPr>
          <a:xfrm>
            <a:off x="4980118" y="1428693"/>
            <a:ext cx="58862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-Q/2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6801618" y="1772547"/>
            <a:ext cx="226090" cy="419415"/>
          </a:xfrm>
          <a:custGeom>
            <a:avLst/>
            <a:gdLst>
              <a:gd name="connsiteX0" fmla="*/ 0 w 301453"/>
              <a:gd name="connsiteY0" fmla="*/ 0 h 559220"/>
              <a:gd name="connsiteX1" fmla="*/ 249382 w 301453"/>
              <a:gd name="connsiteY1" fmla="*/ 113356 h 559220"/>
              <a:gd name="connsiteX2" fmla="*/ 287167 w 301453"/>
              <a:gd name="connsiteY2" fmla="*/ 400523 h 559220"/>
              <a:gd name="connsiteX3" fmla="*/ 68014 w 301453"/>
              <a:gd name="connsiteY3" fmla="*/ 559220 h 5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453" h="559220">
                <a:moveTo>
                  <a:pt x="0" y="0"/>
                </a:moveTo>
                <a:cubicBezTo>
                  <a:pt x="100760" y="23301"/>
                  <a:pt x="201521" y="46602"/>
                  <a:pt x="249382" y="113356"/>
                </a:cubicBezTo>
                <a:cubicBezTo>
                  <a:pt x="297243" y="180110"/>
                  <a:pt x="317395" y="326212"/>
                  <a:pt x="287167" y="400523"/>
                </a:cubicBezTo>
                <a:cubicBezTo>
                  <a:pt x="256939" y="474834"/>
                  <a:pt x="162476" y="517027"/>
                  <a:pt x="68014" y="559220"/>
                </a:cubicBezTo>
              </a:path>
            </a:pathLst>
          </a:custGeom>
          <a:noFill/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56881" y="1632799"/>
            <a:ext cx="3642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rot="5400000">
            <a:off x="6516976" y="2003470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58886" y="1460295"/>
            <a:ext cx="5838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-Q/2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rot="5400000">
            <a:off x="5166066" y="2366385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66066" y="2366385"/>
            <a:ext cx="1613896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6672805" y="2366385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 flipH="1" flipV="1">
            <a:off x="5166066" y="2312807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 flipH="1" flipV="1">
            <a:off x="6672805" y="2312807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839016" y="2329280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667087" y="1492653"/>
            <a:ext cx="36901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148386" y="3597865"/>
            <a:ext cx="1457336" cy="274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70" name="Straight Arrow Connector 69"/>
          <p:cNvCxnSpPr/>
          <p:nvPr/>
        </p:nvCxnSpPr>
        <p:spPr>
          <a:xfrm rot="5400000">
            <a:off x="4857664" y="3514051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737743" y="3031606"/>
            <a:ext cx="44595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qL/2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rot="5400000">
            <a:off x="6474454" y="3622627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71059" y="3101388"/>
            <a:ext cx="44595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qL/2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rot="5400000">
            <a:off x="5123544" y="3985542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123544" y="3985542"/>
            <a:ext cx="1613896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6630283" y="3985542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 flipH="1" flipV="1">
            <a:off x="5123544" y="3931964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 flipH="1" flipV="1">
            <a:off x="6630283" y="3931964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796494" y="3948437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5153343" y="3378389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5284555" y="3378389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5404528" y="337939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5524500" y="3381558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5644472" y="337713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5785392" y="3378640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5930492" y="3374608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6050464" y="3373949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6190740" y="3374608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>
            <a:off x="6310712" y="3382438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>
            <a:off x="6459019" y="3374608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6600055" y="3374861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5159014" y="3374607"/>
            <a:ext cx="14523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6056860" y="3102396"/>
            <a:ext cx="2568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rot="5400000">
            <a:off x="2625255" y="3258106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847802" y="3013866"/>
            <a:ext cx="28565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de-DE" sz="1013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128909" y="3480418"/>
            <a:ext cx="1457336" cy="274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01" name="Straight Arrow Connector 100"/>
          <p:cNvCxnSpPr/>
          <p:nvPr/>
        </p:nvCxnSpPr>
        <p:spPr>
          <a:xfrm rot="5400000">
            <a:off x="1873272" y="3494758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969877" y="2973519"/>
            <a:ext cx="38824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Q/2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 rot="5400000">
            <a:off x="3454976" y="3505181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551582" y="2983942"/>
            <a:ext cx="38824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Q/2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rot="5400000">
            <a:off x="2104067" y="3868096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04067" y="3868096"/>
            <a:ext cx="1613896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rot="5400000">
            <a:off x="3610805" y="3868096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5400000" flipH="1" flipV="1">
            <a:off x="2104067" y="3814517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5400000" flipH="1" flipV="1">
            <a:off x="3610805" y="3814517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777016" y="3830991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42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46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8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859062" y="3806960"/>
            <a:ext cx="329256" cy="5411"/>
            <a:chOff x="2422649" y="5083149"/>
            <a:chExt cx="439008" cy="7214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2459679" y="5083149"/>
              <a:ext cx="401978" cy="7202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2422649" y="5083161"/>
              <a:ext cx="401978" cy="7202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576520" y="4239646"/>
            <a:ext cx="2651" cy="333527"/>
            <a:chOff x="1911359" y="4141554"/>
            <a:chExt cx="3535" cy="444702"/>
          </a:xfrm>
        </p:grpSpPr>
        <p:cxnSp>
          <p:nvCxnSpPr>
            <p:cNvPr id="11" name="Straight Arrow Connector 10"/>
            <p:cNvCxnSpPr/>
            <p:nvPr/>
          </p:nvCxnSpPr>
          <p:spPr>
            <a:xfrm rot="16200000" flipV="1">
              <a:off x="1713289" y="4339635"/>
              <a:ext cx="399686" cy="352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6200000" flipV="1">
              <a:off x="1713278" y="4384651"/>
              <a:ext cx="399686" cy="352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/>
          <p:cNvCxnSpPr/>
          <p:nvPr/>
        </p:nvCxnSpPr>
        <p:spPr>
          <a:xfrm>
            <a:off x="2224052" y="3814048"/>
            <a:ext cx="305826" cy="0"/>
          </a:xfrm>
          <a:prstGeom prst="straightConnector1">
            <a:avLst/>
          </a:prstGeom>
          <a:ln w="190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577184" y="3876670"/>
            <a:ext cx="3956" cy="331412"/>
          </a:xfrm>
          <a:prstGeom prst="straightConnector1">
            <a:avLst/>
          </a:prstGeom>
          <a:ln w="190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52717" y="3543846"/>
            <a:ext cx="298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fr-CH" sz="1013" i="1" baseline="-25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27784" y="3650364"/>
            <a:ext cx="3032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2604604" y="3641115"/>
            <a:ext cx="151887" cy="143611"/>
          </a:xfrm>
          <a:prstGeom prst="straightConnector1">
            <a:avLst/>
          </a:prstGeom>
          <a:ln w="190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12504" y="3904548"/>
            <a:ext cx="3032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19" name="Oval 18"/>
          <p:cNvSpPr/>
          <p:nvPr/>
        </p:nvSpPr>
        <p:spPr>
          <a:xfrm>
            <a:off x="2561616" y="3800591"/>
            <a:ext cx="39670" cy="405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grpSp>
        <p:nvGrpSpPr>
          <p:cNvPr id="20" name="Group 19"/>
          <p:cNvGrpSpPr/>
          <p:nvPr/>
        </p:nvGrpSpPr>
        <p:grpSpPr>
          <a:xfrm>
            <a:off x="2774327" y="3409831"/>
            <a:ext cx="200250" cy="200831"/>
            <a:chOff x="1394789" y="5348285"/>
            <a:chExt cx="267000" cy="267774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1394789" y="5348285"/>
              <a:ext cx="267000" cy="26777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0800000" flipV="1">
              <a:off x="1424747" y="5385360"/>
              <a:ext cx="202828" cy="20190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2816743" y="3450570"/>
            <a:ext cx="3385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fr-CH" sz="1013" i="1" baseline="-25000" dirty="0">
              <a:solidFill>
                <a:srgbClr val="FF0000"/>
              </a:solidFill>
              <a:latin typeface="Symbol" pitchFamily="18" charset="2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97567" y="3548300"/>
            <a:ext cx="33374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fr-CH" sz="1013" i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90912" y="4191930"/>
            <a:ext cx="3385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fr-CH" sz="1013" i="1" baseline="-25000" dirty="0">
              <a:solidFill>
                <a:srgbClr val="FF0000"/>
              </a:solidFill>
              <a:latin typeface="Symbol" pitchFamily="18" charset="2"/>
              <a:cs typeface="Times New Roman" pitchFamily="18" charset="0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002" y="2805804"/>
            <a:ext cx="833303" cy="727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2" name="Straight Arrow Connector 71"/>
          <p:cNvCxnSpPr/>
          <p:nvPr/>
        </p:nvCxnSpPr>
        <p:spPr>
          <a:xfrm flipV="1">
            <a:off x="3963044" y="2086086"/>
            <a:ext cx="301484" cy="5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rot="16200000" flipV="1">
            <a:off x="3431016" y="1562204"/>
            <a:ext cx="299765" cy="26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585443" y="2093174"/>
            <a:ext cx="305826" cy="0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3585443" y="1766517"/>
            <a:ext cx="3956" cy="331412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277217" y="1904387"/>
            <a:ext cx="3032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595274" y="2042886"/>
            <a:ext cx="298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fr-CH" sz="1013" i="1" baseline="-25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rot="5400000">
            <a:off x="3427906" y="2106240"/>
            <a:ext cx="151887" cy="1436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595274" y="1793724"/>
            <a:ext cx="3032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80" name="Oval 79"/>
          <p:cNvSpPr/>
          <p:nvPr/>
        </p:nvSpPr>
        <p:spPr>
          <a:xfrm>
            <a:off x="3564674" y="2074306"/>
            <a:ext cx="39670" cy="405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81" name="Straight Arrow Connector 80"/>
          <p:cNvCxnSpPr/>
          <p:nvPr/>
        </p:nvCxnSpPr>
        <p:spPr>
          <a:xfrm rot="10800000" flipV="1">
            <a:off x="3214618" y="2312735"/>
            <a:ext cx="152121" cy="15143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969901" y="2053375"/>
            <a:ext cx="33374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fr-CH" sz="1013" i="1" baseline="-25000" dirty="0">
              <a:solidFill>
                <a:srgbClr val="FF0000"/>
              </a:solidFill>
              <a:latin typeface="Symbol" pitchFamily="18" charset="2"/>
              <a:cs typeface="Times New Roman" pitchFamily="18" charset="0"/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 rot="16200000" flipV="1">
            <a:off x="3431024" y="1528442"/>
            <a:ext cx="299765" cy="26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3192149" y="2284929"/>
            <a:ext cx="200250" cy="20083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3990817" y="2086077"/>
            <a:ext cx="301484" cy="5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004073" y="2146430"/>
            <a:ext cx="3385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fr-CH" sz="1013" i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561276" y="1477464"/>
            <a:ext cx="3385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fr-CH" sz="1013" i="1" baseline="-25000" dirty="0">
              <a:solidFill>
                <a:srgbClr val="FF0000"/>
              </a:solidFill>
              <a:latin typeface="Symbol" pitchFamily="18" charset="2"/>
              <a:cs typeface="Times New Roman" pitchFamily="18" charset="0"/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 flipV="1">
            <a:off x="5720963" y="1940734"/>
            <a:ext cx="301484" cy="5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6200000" flipV="1">
            <a:off x="5188935" y="1416852"/>
            <a:ext cx="299765" cy="26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5343362" y="1947823"/>
            <a:ext cx="305826" cy="0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5343362" y="1621165"/>
            <a:ext cx="3956" cy="331412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5035136" y="1759035"/>
            <a:ext cx="3032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353193" y="1897535"/>
            <a:ext cx="3032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cxnSp>
        <p:nvCxnSpPr>
          <p:cNvPr id="125" name="Straight Arrow Connector 124"/>
          <p:cNvCxnSpPr/>
          <p:nvPr/>
        </p:nvCxnSpPr>
        <p:spPr>
          <a:xfrm rot="5400000">
            <a:off x="5185825" y="1960888"/>
            <a:ext cx="151887" cy="1436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5353193" y="1648372"/>
            <a:ext cx="298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fr-CH" sz="1013" i="1" baseline="-25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5322593" y="1928954"/>
            <a:ext cx="39670" cy="405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28" name="Straight Arrow Connector 127"/>
          <p:cNvCxnSpPr/>
          <p:nvPr/>
        </p:nvCxnSpPr>
        <p:spPr>
          <a:xfrm rot="10800000" flipV="1">
            <a:off x="4972537" y="2167384"/>
            <a:ext cx="152121" cy="15143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5727820" y="1908024"/>
            <a:ext cx="3385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fr-CH" sz="1013" i="1" baseline="-25000" dirty="0">
              <a:solidFill>
                <a:srgbClr val="FF0000"/>
              </a:solidFill>
              <a:latin typeface="Symbol" pitchFamily="18" charset="2"/>
              <a:cs typeface="Times New Roman" pitchFamily="18" charset="0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 rot="16200000" flipV="1">
            <a:off x="5188943" y="1383090"/>
            <a:ext cx="299765" cy="26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>
            <a:off x="4950068" y="2139577"/>
            <a:ext cx="200250" cy="20083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5748736" y="1940725"/>
            <a:ext cx="301484" cy="5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4761992" y="2001078"/>
            <a:ext cx="3385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fr-CH" sz="1013" i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319195" y="1332113"/>
            <a:ext cx="33374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fr-CH" sz="1013" i="1" baseline="-25000" dirty="0">
              <a:solidFill>
                <a:srgbClr val="FF0000"/>
              </a:solidFill>
              <a:latin typeface="Symbol" pitchFamily="18" charset="2"/>
              <a:cs typeface="Times New Roman" pitchFamily="18" charset="0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2528535" y="2765294"/>
            <a:ext cx="39670" cy="405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40" name="Straight Arrow Connector 139"/>
          <p:cNvCxnSpPr/>
          <p:nvPr/>
        </p:nvCxnSpPr>
        <p:spPr>
          <a:xfrm flipV="1">
            <a:off x="2627784" y="2787526"/>
            <a:ext cx="306189" cy="16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2841194" y="2729865"/>
            <a:ext cx="23596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latin typeface="Times New Roman" pitchFamily="18" charset="0"/>
                <a:cs typeface="Times New Roman" pitchFamily="18" charset="0"/>
              </a:rPr>
              <a:t>z</a:t>
            </a:r>
          </a:p>
        </p:txBody>
      </p:sp>
      <p:cxnSp>
        <p:nvCxnSpPr>
          <p:cNvPr id="142" name="Straight Arrow Connector 141"/>
          <p:cNvCxnSpPr/>
          <p:nvPr/>
        </p:nvCxnSpPr>
        <p:spPr>
          <a:xfrm rot="5400000">
            <a:off x="2356367" y="2823447"/>
            <a:ext cx="151887" cy="1436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rot="5400000" flipH="1" flipV="1">
            <a:off x="2429119" y="2585694"/>
            <a:ext cx="243053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373166" y="2452866"/>
            <a:ext cx="24237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2201006" y="2899589"/>
            <a:ext cx="24237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66" name="Oval 65"/>
          <p:cNvSpPr/>
          <p:nvPr/>
        </p:nvSpPr>
        <p:spPr>
          <a:xfrm>
            <a:off x="1751353" y="1001543"/>
            <a:ext cx="216024" cy="2320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67" name="TextBox 66"/>
          <p:cNvSpPr txBox="1"/>
          <p:nvPr/>
        </p:nvSpPr>
        <p:spPr>
          <a:xfrm>
            <a:off x="1703014" y="892398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>
                <a:latin typeface="Arial" pitchFamily="34" charset="0"/>
                <a:cs typeface="Arial" pitchFamily="34" charset="0"/>
              </a:rPr>
              <a:t>+</a:t>
            </a:r>
          </a:p>
        </p:txBody>
      </p:sp>
      <p:sp>
        <p:nvSpPr>
          <p:cNvPr id="68" name="Oval 67"/>
          <p:cNvSpPr/>
          <p:nvPr/>
        </p:nvSpPr>
        <p:spPr>
          <a:xfrm>
            <a:off x="2636713" y="1028225"/>
            <a:ext cx="216024" cy="2320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69" name="TextBox 68"/>
          <p:cNvSpPr txBox="1"/>
          <p:nvPr/>
        </p:nvSpPr>
        <p:spPr>
          <a:xfrm>
            <a:off x="2627784" y="893532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>
                <a:latin typeface="Arial" pitchFamily="34" charset="0"/>
                <a:cs typeface="Arial" pitchFamily="34" charset="0"/>
              </a:rPr>
              <a:t>-</a:t>
            </a: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259" y="4110205"/>
            <a:ext cx="195425" cy="24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624229" y="4083919"/>
            <a:ext cx="195425" cy="24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36004" r="50000" b="28886"/>
          <a:stretch/>
        </p:blipFill>
        <p:spPr bwMode="auto">
          <a:xfrm>
            <a:off x="4096871" y="2703526"/>
            <a:ext cx="247948" cy="28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Rectangle 86"/>
          <p:cNvSpPr/>
          <p:nvPr/>
        </p:nvSpPr>
        <p:spPr>
          <a:xfrm>
            <a:off x="6340927" y="863375"/>
            <a:ext cx="808244" cy="396915"/>
          </a:xfrm>
          <a:prstGeom prst="rect">
            <a:avLst/>
          </a:prstGeom>
          <a:solidFill>
            <a:schemeClr val="bg1">
              <a:lumMod val="65000"/>
              <a:alpha val="5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89" name="Freeform 88"/>
          <p:cNvSpPr/>
          <p:nvPr/>
        </p:nvSpPr>
        <p:spPr>
          <a:xfrm>
            <a:off x="7165072" y="845170"/>
            <a:ext cx="226090" cy="419415"/>
          </a:xfrm>
          <a:custGeom>
            <a:avLst/>
            <a:gdLst>
              <a:gd name="connsiteX0" fmla="*/ 0 w 301453"/>
              <a:gd name="connsiteY0" fmla="*/ 0 h 559220"/>
              <a:gd name="connsiteX1" fmla="*/ 249382 w 301453"/>
              <a:gd name="connsiteY1" fmla="*/ 113356 h 559220"/>
              <a:gd name="connsiteX2" fmla="*/ 287167 w 301453"/>
              <a:gd name="connsiteY2" fmla="*/ 400523 h 559220"/>
              <a:gd name="connsiteX3" fmla="*/ 68014 w 301453"/>
              <a:gd name="connsiteY3" fmla="*/ 559220 h 5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453" h="559220">
                <a:moveTo>
                  <a:pt x="0" y="0"/>
                </a:moveTo>
                <a:cubicBezTo>
                  <a:pt x="100760" y="23301"/>
                  <a:pt x="201521" y="46602"/>
                  <a:pt x="249382" y="113356"/>
                </a:cubicBezTo>
                <a:cubicBezTo>
                  <a:pt x="297243" y="180110"/>
                  <a:pt x="317395" y="326212"/>
                  <a:pt x="287167" y="400523"/>
                </a:cubicBezTo>
                <a:cubicBezTo>
                  <a:pt x="256939" y="474834"/>
                  <a:pt x="162476" y="517027"/>
                  <a:pt x="68014" y="559220"/>
                </a:cubicBezTo>
              </a:path>
            </a:pathLst>
          </a:custGeom>
          <a:noFill/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90" name="Freeform 89"/>
          <p:cNvSpPr/>
          <p:nvPr/>
        </p:nvSpPr>
        <p:spPr>
          <a:xfrm rot="10800000">
            <a:off x="6043167" y="792953"/>
            <a:ext cx="226090" cy="419415"/>
          </a:xfrm>
          <a:custGeom>
            <a:avLst/>
            <a:gdLst>
              <a:gd name="connsiteX0" fmla="*/ 0 w 301453"/>
              <a:gd name="connsiteY0" fmla="*/ 0 h 559220"/>
              <a:gd name="connsiteX1" fmla="*/ 249382 w 301453"/>
              <a:gd name="connsiteY1" fmla="*/ 113356 h 559220"/>
              <a:gd name="connsiteX2" fmla="*/ 287167 w 301453"/>
              <a:gd name="connsiteY2" fmla="*/ 400523 h 559220"/>
              <a:gd name="connsiteX3" fmla="*/ 68014 w 301453"/>
              <a:gd name="connsiteY3" fmla="*/ 559220 h 5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453" h="559220">
                <a:moveTo>
                  <a:pt x="0" y="0"/>
                </a:moveTo>
                <a:cubicBezTo>
                  <a:pt x="100760" y="23301"/>
                  <a:pt x="201521" y="46602"/>
                  <a:pt x="249382" y="113356"/>
                </a:cubicBezTo>
                <a:cubicBezTo>
                  <a:pt x="297243" y="180110"/>
                  <a:pt x="317395" y="326212"/>
                  <a:pt x="287167" y="400523"/>
                </a:cubicBezTo>
                <a:cubicBezTo>
                  <a:pt x="256939" y="474834"/>
                  <a:pt x="162476" y="517027"/>
                  <a:pt x="68014" y="559220"/>
                </a:cubicBezTo>
              </a:path>
            </a:pathLst>
          </a:custGeom>
          <a:noFill/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91" name="TextBox 90"/>
          <p:cNvSpPr txBox="1"/>
          <p:nvPr/>
        </p:nvSpPr>
        <p:spPr>
          <a:xfrm>
            <a:off x="7405723" y="792953"/>
            <a:ext cx="30649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latin typeface="Times New Roman" pitchFamily="18" charset="0"/>
                <a:cs typeface="Times New Roman" pitchFamily="18" charset="0"/>
              </a:rPr>
              <a:t>M</a:t>
            </a:r>
            <a:endParaRPr lang="de-DE" sz="1013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" name="Freeform 91"/>
          <p:cNvSpPr/>
          <p:nvPr/>
        </p:nvSpPr>
        <p:spPr>
          <a:xfrm rot="10800000">
            <a:off x="6283126" y="1382446"/>
            <a:ext cx="923846" cy="493096"/>
          </a:xfrm>
          <a:custGeom>
            <a:avLst/>
            <a:gdLst>
              <a:gd name="connsiteX0" fmla="*/ 173812 w 1231795"/>
              <a:gd name="connsiteY0" fmla="*/ 0 h 657461"/>
              <a:gd name="connsiteX1" fmla="*/ 0 w 1231795"/>
              <a:gd name="connsiteY1" fmla="*/ 513878 h 657461"/>
              <a:gd name="connsiteX2" fmla="*/ 256939 w 1231795"/>
              <a:gd name="connsiteY2" fmla="*/ 589448 h 657461"/>
              <a:gd name="connsiteX3" fmla="*/ 551663 w 1231795"/>
              <a:gd name="connsiteY3" fmla="*/ 649904 h 657461"/>
              <a:gd name="connsiteX4" fmla="*/ 816159 w 1231795"/>
              <a:gd name="connsiteY4" fmla="*/ 657461 h 657461"/>
              <a:gd name="connsiteX5" fmla="*/ 1057984 w 1231795"/>
              <a:gd name="connsiteY5" fmla="*/ 581891 h 657461"/>
              <a:gd name="connsiteX6" fmla="*/ 1231795 w 1231795"/>
              <a:gd name="connsiteY6" fmla="*/ 491207 h 657461"/>
              <a:gd name="connsiteX7" fmla="*/ 1080655 w 1231795"/>
              <a:gd name="connsiteY7" fmla="*/ 0 h 657461"/>
              <a:gd name="connsiteX8" fmla="*/ 959742 w 1231795"/>
              <a:gd name="connsiteY8" fmla="*/ 37785 h 657461"/>
              <a:gd name="connsiteX9" fmla="*/ 763260 w 1231795"/>
              <a:gd name="connsiteY9" fmla="*/ 75571 h 657461"/>
              <a:gd name="connsiteX10" fmla="*/ 604562 w 1231795"/>
              <a:gd name="connsiteY10" fmla="*/ 83128 h 657461"/>
              <a:gd name="connsiteX11" fmla="*/ 423194 w 1231795"/>
              <a:gd name="connsiteY11" fmla="*/ 60456 h 657461"/>
              <a:gd name="connsiteX12" fmla="*/ 173812 w 1231795"/>
              <a:gd name="connsiteY12" fmla="*/ 0 h 65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795" h="657461">
                <a:moveTo>
                  <a:pt x="173812" y="0"/>
                </a:moveTo>
                <a:lnTo>
                  <a:pt x="0" y="513878"/>
                </a:lnTo>
                <a:lnTo>
                  <a:pt x="256939" y="589448"/>
                </a:lnTo>
                <a:lnTo>
                  <a:pt x="551663" y="649904"/>
                </a:lnTo>
                <a:lnTo>
                  <a:pt x="816159" y="657461"/>
                </a:lnTo>
                <a:lnTo>
                  <a:pt x="1057984" y="581891"/>
                </a:lnTo>
                <a:lnTo>
                  <a:pt x="1231795" y="491207"/>
                </a:lnTo>
                <a:lnTo>
                  <a:pt x="1080655" y="0"/>
                </a:lnTo>
                <a:lnTo>
                  <a:pt x="959742" y="37785"/>
                </a:lnTo>
                <a:lnTo>
                  <a:pt x="763260" y="75571"/>
                </a:lnTo>
                <a:lnTo>
                  <a:pt x="604562" y="83128"/>
                </a:lnTo>
                <a:lnTo>
                  <a:pt x="423194" y="60456"/>
                </a:lnTo>
                <a:lnTo>
                  <a:pt x="173812" y="0"/>
                </a:lnTo>
                <a:close/>
              </a:path>
            </a:pathLst>
          </a:custGeom>
          <a:solidFill>
            <a:schemeClr val="bg1">
              <a:lumMod val="50000"/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94" name="TextBox 93"/>
          <p:cNvSpPr txBox="1"/>
          <p:nvPr/>
        </p:nvSpPr>
        <p:spPr>
          <a:xfrm>
            <a:off x="5741161" y="784833"/>
            <a:ext cx="30649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latin typeface="Times New Roman" pitchFamily="18" charset="0"/>
                <a:cs typeface="Times New Roman" pitchFamily="18" charset="0"/>
              </a:rPr>
              <a:t>M</a:t>
            </a:r>
            <a:endParaRPr lang="de-DE" sz="1013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647337" y="1875542"/>
            <a:ext cx="195425" cy="24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6" name="Straight Arrow Connector 95"/>
          <p:cNvCxnSpPr/>
          <p:nvPr/>
        </p:nvCxnSpPr>
        <p:spPr>
          <a:xfrm rot="5400000">
            <a:off x="4189329" y="3897975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411876" y="3653735"/>
            <a:ext cx="28565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de-DE" sz="1013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692983" y="4120288"/>
            <a:ext cx="1457336" cy="274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99" name="Straight Arrow Connector 98"/>
          <p:cNvCxnSpPr/>
          <p:nvPr/>
        </p:nvCxnSpPr>
        <p:spPr>
          <a:xfrm rot="5400000">
            <a:off x="3437346" y="4036474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Freeform 99"/>
          <p:cNvSpPr/>
          <p:nvPr/>
        </p:nvSpPr>
        <p:spPr>
          <a:xfrm rot="10800000">
            <a:off x="3356737" y="3878602"/>
            <a:ext cx="226090" cy="419415"/>
          </a:xfrm>
          <a:custGeom>
            <a:avLst/>
            <a:gdLst>
              <a:gd name="connsiteX0" fmla="*/ 0 w 301453"/>
              <a:gd name="connsiteY0" fmla="*/ 0 h 559220"/>
              <a:gd name="connsiteX1" fmla="*/ 249382 w 301453"/>
              <a:gd name="connsiteY1" fmla="*/ 113356 h 559220"/>
              <a:gd name="connsiteX2" fmla="*/ 287167 w 301453"/>
              <a:gd name="connsiteY2" fmla="*/ 400523 h 559220"/>
              <a:gd name="connsiteX3" fmla="*/ 68014 w 301453"/>
              <a:gd name="connsiteY3" fmla="*/ 559220 h 5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453" h="559220">
                <a:moveTo>
                  <a:pt x="0" y="0"/>
                </a:moveTo>
                <a:cubicBezTo>
                  <a:pt x="100760" y="23301"/>
                  <a:pt x="201521" y="46602"/>
                  <a:pt x="249382" y="113356"/>
                </a:cubicBezTo>
                <a:cubicBezTo>
                  <a:pt x="297243" y="180110"/>
                  <a:pt x="317395" y="326212"/>
                  <a:pt x="287167" y="400523"/>
                </a:cubicBezTo>
                <a:cubicBezTo>
                  <a:pt x="256939" y="474834"/>
                  <a:pt x="162476" y="517027"/>
                  <a:pt x="68014" y="559220"/>
                </a:cubicBezTo>
              </a:path>
            </a:pathLst>
          </a:custGeom>
          <a:noFill/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101" name="TextBox 100"/>
          <p:cNvSpPr txBox="1"/>
          <p:nvPr/>
        </p:nvSpPr>
        <p:spPr>
          <a:xfrm>
            <a:off x="3533951" y="3515235"/>
            <a:ext cx="34176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031739" y="3920209"/>
            <a:ext cx="36901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Freeform 102"/>
          <p:cNvSpPr/>
          <p:nvPr/>
        </p:nvSpPr>
        <p:spPr>
          <a:xfrm>
            <a:off x="5303692" y="3914127"/>
            <a:ext cx="226090" cy="419415"/>
          </a:xfrm>
          <a:custGeom>
            <a:avLst/>
            <a:gdLst>
              <a:gd name="connsiteX0" fmla="*/ 0 w 301453"/>
              <a:gd name="connsiteY0" fmla="*/ 0 h 559220"/>
              <a:gd name="connsiteX1" fmla="*/ 249382 w 301453"/>
              <a:gd name="connsiteY1" fmla="*/ 113356 h 559220"/>
              <a:gd name="connsiteX2" fmla="*/ 287167 w 301453"/>
              <a:gd name="connsiteY2" fmla="*/ 400523 h 559220"/>
              <a:gd name="connsiteX3" fmla="*/ 68014 w 301453"/>
              <a:gd name="connsiteY3" fmla="*/ 559220 h 5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453" h="559220">
                <a:moveTo>
                  <a:pt x="0" y="0"/>
                </a:moveTo>
                <a:cubicBezTo>
                  <a:pt x="100760" y="23301"/>
                  <a:pt x="201521" y="46602"/>
                  <a:pt x="249382" y="113356"/>
                </a:cubicBezTo>
                <a:cubicBezTo>
                  <a:pt x="297243" y="180110"/>
                  <a:pt x="317395" y="326212"/>
                  <a:pt x="287167" y="400523"/>
                </a:cubicBezTo>
                <a:cubicBezTo>
                  <a:pt x="256939" y="474834"/>
                  <a:pt x="162476" y="517027"/>
                  <a:pt x="68014" y="559220"/>
                </a:cubicBezTo>
              </a:path>
            </a:pathLst>
          </a:custGeom>
          <a:noFill/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>
              <a:solidFill>
                <a:srgbClr val="FF000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458956" y="3774379"/>
            <a:ext cx="3642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 rot="5400000">
            <a:off x="5019050" y="4145050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5115656" y="3623811"/>
            <a:ext cx="3369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de-CH" sz="1013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de-DE" sz="1013" b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rot="5400000">
            <a:off x="3668141" y="4507965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668141" y="4507965"/>
            <a:ext cx="1613896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rot="5400000">
            <a:off x="5174879" y="4507965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5400000" flipH="1" flipV="1">
            <a:off x="3668141" y="4454387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5400000" flipH="1" flipV="1">
            <a:off x="5174879" y="4454387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4341090" y="4470860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87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>
                <a:solidFill>
                  <a:prstClr val="black"/>
                </a:solidFill>
              </a:rPr>
              <a:t>Poutres: Diagrammes NVM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542623"/>
            <a:ext cx="7726363" cy="3386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1500" dirty="0"/>
              <a:t>Exemple 1: Poutre simple avec une force concentrée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47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8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1769893" y="1528630"/>
            <a:ext cx="171452" cy="1714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8" name="Straight Connector 7"/>
          <p:cNvCxnSpPr/>
          <p:nvPr/>
        </p:nvCxnSpPr>
        <p:spPr>
          <a:xfrm>
            <a:off x="1684168" y="1711165"/>
            <a:ext cx="342902" cy="953"/>
          </a:xfrm>
          <a:prstGeom prst="line">
            <a:avLst/>
          </a:prstGeom>
          <a:ln w="508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4535872" y="1518076"/>
            <a:ext cx="171452" cy="12009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0" name="Straight Connector 9"/>
          <p:cNvCxnSpPr/>
          <p:nvPr/>
        </p:nvCxnSpPr>
        <p:spPr>
          <a:xfrm>
            <a:off x="4450147" y="1700610"/>
            <a:ext cx="342902" cy="953"/>
          </a:xfrm>
          <a:prstGeom prst="line">
            <a:avLst/>
          </a:prstGeom>
          <a:ln w="508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571820" y="1639644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/>
          </a:p>
        </p:txBody>
      </p:sp>
      <p:sp>
        <p:nvSpPr>
          <p:cNvPr id="12" name="Oval 11"/>
          <p:cNvSpPr/>
          <p:nvPr/>
        </p:nvSpPr>
        <p:spPr>
          <a:xfrm>
            <a:off x="4646635" y="1643715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/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2511318" y="1264462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855619" y="1485768"/>
            <a:ext cx="2770387" cy="34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grpSp>
        <p:nvGrpSpPr>
          <p:cNvPr id="15" name="Group 14"/>
          <p:cNvGrpSpPr/>
          <p:nvPr/>
        </p:nvGrpSpPr>
        <p:grpSpPr>
          <a:xfrm>
            <a:off x="1760788" y="1775298"/>
            <a:ext cx="2946536" cy="342911"/>
            <a:chOff x="683568" y="2708920"/>
            <a:chExt cx="2088232" cy="260739"/>
          </a:xfrm>
        </p:grpSpPr>
        <p:cxnSp>
          <p:nvCxnSpPr>
            <p:cNvPr id="16" name="Straight Connector 15"/>
            <p:cNvCxnSpPr/>
            <p:nvPr/>
          </p:nvCxnSpPr>
          <p:spPr>
            <a:xfrm rot="5400000">
              <a:off x="688698" y="278092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 flipV="1">
              <a:off x="688698" y="270949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1288844" y="2782277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 flipV="1">
              <a:off x="1288844" y="2710839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547664" y="2780928"/>
              <a:ext cx="306964" cy="188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13" dirty="0">
                  <a:latin typeface="Times New Roman" pitchFamily="18" charset="0"/>
                  <a:cs typeface="Times New Roman" pitchFamily="18" charset="0"/>
                </a:rPr>
                <a:t>2L/3</a:t>
              </a:r>
              <a:endParaRPr lang="de-DE" sz="1013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rot="5400000">
              <a:off x="2627784" y="278035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 flipV="1">
              <a:off x="2627784" y="270892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55576" y="2780928"/>
              <a:ext cx="260385" cy="188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013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sz="1013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683568" y="2780928"/>
              <a:ext cx="20882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702490" y="1019174"/>
            <a:ext cx="28565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de-DE" sz="1013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08977" y="327056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57280" y="4185397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863717" y="3489852"/>
            <a:ext cx="27578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69947" y="4404687"/>
            <a:ext cx="27578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>
            <a:off x="2489107" y="2357194"/>
            <a:ext cx="416564" cy="5672"/>
          </a:xfrm>
          <a:prstGeom prst="straightConnector1">
            <a:avLst/>
          </a:prstGeom>
          <a:ln w="1905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833408" y="2578499"/>
            <a:ext cx="2770387" cy="34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sp>
        <p:nvSpPr>
          <p:cNvPr id="38" name="TextBox 37"/>
          <p:cNvSpPr txBox="1"/>
          <p:nvPr/>
        </p:nvSpPr>
        <p:spPr>
          <a:xfrm>
            <a:off x="2680279" y="2111905"/>
            <a:ext cx="28565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de-DE" sz="1013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771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>
                <a:solidFill>
                  <a:prstClr val="black"/>
                </a:solidFill>
              </a:rPr>
              <a:t>Poutres: Diagrammes NVM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667408"/>
            <a:ext cx="7726363" cy="3386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1500" dirty="0"/>
              <a:t>Exemple 2: Poutre simple avec une charge transversale uniforme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48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8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1769893" y="1638384"/>
            <a:ext cx="171452" cy="1714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8" name="Straight Connector 7"/>
          <p:cNvCxnSpPr/>
          <p:nvPr/>
        </p:nvCxnSpPr>
        <p:spPr>
          <a:xfrm>
            <a:off x="1684168" y="1820918"/>
            <a:ext cx="342902" cy="953"/>
          </a:xfrm>
          <a:prstGeom prst="line">
            <a:avLst/>
          </a:prstGeom>
          <a:ln w="508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4556515" y="1640202"/>
            <a:ext cx="171452" cy="12009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0" name="Straight Connector 9"/>
          <p:cNvCxnSpPr/>
          <p:nvPr/>
        </p:nvCxnSpPr>
        <p:spPr>
          <a:xfrm>
            <a:off x="4470790" y="1822736"/>
            <a:ext cx="342902" cy="953"/>
          </a:xfrm>
          <a:prstGeom prst="line">
            <a:avLst/>
          </a:prstGeom>
          <a:ln w="508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592463" y="176177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/>
          </a:p>
        </p:txBody>
      </p:sp>
      <p:sp>
        <p:nvSpPr>
          <p:cNvPr id="12" name="Oval 11"/>
          <p:cNvSpPr/>
          <p:nvPr/>
        </p:nvSpPr>
        <p:spPr>
          <a:xfrm>
            <a:off x="4667278" y="176584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/>
          </a:p>
        </p:txBody>
      </p:sp>
      <p:sp>
        <p:nvSpPr>
          <p:cNvPr id="14" name="Rectangle 13"/>
          <p:cNvSpPr/>
          <p:nvPr/>
        </p:nvSpPr>
        <p:spPr>
          <a:xfrm>
            <a:off x="1855619" y="1595521"/>
            <a:ext cx="2770387" cy="34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1863417" y="138775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1994629" y="138775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114602" y="1388762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234574" y="139092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354546" y="138650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495466" y="138800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640566" y="1383975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760538" y="138331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900814" y="1383975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020786" y="1391805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169093" y="138397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3310129" y="1384228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869088" y="1383974"/>
            <a:ext cx="14523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435181" y="1395943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3555154" y="1396949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675126" y="1399111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795098" y="1394691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3936018" y="139619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4081118" y="1392162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201090" y="1391503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4341366" y="1392162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461338" y="1399992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4609645" y="1392161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309641" y="1386493"/>
            <a:ext cx="1319917" cy="37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595953" y="1141304"/>
            <a:ext cx="2568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de-DE" sz="1013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rot="5400000">
            <a:off x="1816039" y="1995923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1816039" y="1942345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098726" y="2028071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812191" y="1995496"/>
            <a:ext cx="2817366" cy="4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>
            <a:off x="4568019" y="1985546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5400000" flipH="1" flipV="1">
            <a:off x="4568019" y="1931968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408977" y="327056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357280" y="4185397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863717" y="3489852"/>
            <a:ext cx="27578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869947" y="4404687"/>
            <a:ext cx="27578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833408" y="2578499"/>
            <a:ext cx="2770387" cy="34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1842666" y="236940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1973878" y="236940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2093851" y="237041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2213823" y="237257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2333795" y="236815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2474715" y="2369659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2619815" y="236562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2739787" y="236496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2880063" y="236562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3000035" y="237345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3148342" y="236562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3289378" y="2365879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1848337" y="2365625"/>
            <a:ext cx="14523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3414430" y="237759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3534403" y="2378601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3654375" y="2380763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3774347" y="2376343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3915267" y="237784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>
            <a:off x="4060367" y="237381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>
            <a:off x="4180339" y="237315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4320615" y="237381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>
            <a:off x="4440587" y="238164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4588894" y="2373813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3288890" y="2368144"/>
            <a:ext cx="1319917" cy="37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575202" y="2122956"/>
            <a:ext cx="2568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de-DE" sz="1013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625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>
                <a:solidFill>
                  <a:prstClr val="black"/>
                </a:solidFill>
              </a:rPr>
              <a:t>Poutres: Diagrammes NVM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738812"/>
            <a:ext cx="7726363" cy="3386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1500" dirty="0"/>
              <a:t>Exemple 3: Poutre simple avec une charge transversale uniforme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49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8</a:t>
            </a:r>
          </a:p>
        </p:txBody>
      </p:sp>
      <p:sp>
        <p:nvSpPr>
          <p:cNvPr id="7" name="Isosceles Triangle 6"/>
          <p:cNvSpPr/>
          <p:nvPr/>
        </p:nvSpPr>
        <p:spPr>
          <a:xfrm>
            <a:off x="1769893" y="1638384"/>
            <a:ext cx="171452" cy="1714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8" name="Straight Connector 7"/>
          <p:cNvCxnSpPr/>
          <p:nvPr/>
        </p:nvCxnSpPr>
        <p:spPr>
          <a:xfrm>
            <a:off x="1684168" y="1820918"/>
            <a:ext cx="342902" cy="953"/>
          </a:xfrm>
          <a:prstGeom prst="line">
            <a:avLst/>
          </a:prstGeom>
          <a:ln w="508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3640879" y="1640202"/>
            <a:ext cx="171452" cy="12009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0" name="Straight Connector 9"/>
          <p:cNvCxnSpPr/>
          <p:nvPr/>
        </p:nvCxnSpPr>
        <p:spPr>
          <a:xfrm>
            <a:off x="3555154" y="1822736"/>
            <a:ext cx="342902" cy="953"/>
          </a:xfrm>
          <a:prstGeom prst="line">
            <a:avLst/>
          </a:prstGeom>
          <a:ln w="508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676827" y="1761770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/>
          </a:p>
        </p:txBody>
      </p:sp>
      <p:sp>
        <p:nvSpPr>
          <p:cNvPr id="12" name="Oval 11"/>
          <p:cNvSpPr/>
          <p:nvPr/>
        </p:nvSpPr>
        <p:spPr>
          <a:xfrm>
            <a:off x="3751642" y="1765841"/>
            <a:ext cx="43200" cy="43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/>
          </a:p>
        </p:txBody>
      </p:sp>
      <p:sp>
        <p:nvSpPr>
          <p:cNvPr id="14" name="Rectangle 13"/>
          <p:cNvSpPr/>
          <p:nvPr/>
        </p:nvSpPr>
        <p:spPr>
          <a:xfrm>
            <a:off x="1855619" y="1595521"/>
            <a:ext cx="2770387" cy="34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1863417" y="138775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1994629" y="138775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114602" y="1388762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234574" y="139092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354546" y="138650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495466" y="138800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640566" y="1383975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760538" y="138331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900814" y="1383975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020786" y="1391805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169093" y="138397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3310129" y="1384228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869088" y="1383974"/>
            <a:ext cx="14523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435181" y="1395943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3555154" y="1396949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675126" y="1399111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795098" y="1394691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3936018" y="139619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4081118" y="1392162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201090" y="1391503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4341366" y="1392162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461338" y="1399992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4609645" y="1392161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3309641" y="1386493"/>
            <a:ext cx="1319917" cy="37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595953" y="1141304"/>
            <a:ext cx="2568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de-DE" sz="1013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rot="5400000">
            <a:off x="1816039" y="1995923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 flipV="1">
            <a:off x="1816039" y="1942345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460263" y="1995924"/>
            <a:ext cx="43313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2L/3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 rot="5400000">
            <a:off x="3680420" y="1995496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680420" y="1941917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1812191" y="1995496"/>
            <a:ext cx="2817366" cy="4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>
            <a:off x="4568019" y="1985546"/>
            <a:ext cx="107157" cy="1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5400000" flipH="1" flipV="1">
            <a:off x="4568019" y="1931968"/>
            <a:ext cx="107157" cy="107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977608" y="1971112"/>
            <a:ext cx="36740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dirty="0">
                <a:latin typeface="Times New Roman" pitchFamily="18" charset="0"/>
                <a:cs typeface="Times New Roman" pitchFamily="18" charset="0"/>
              </a:rPr>
              <a:t>L/3</a:t>
            </a:r>
            <a:endParaRPr lang="de-DE" sz="1013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833408" y="2578499"/>
            <a:ext cx="2770387" cy="34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1842666" y="236940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1973878" y="236940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2093851" y="237041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2213823" y="237257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2333795" y="236815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2474715" y="2369659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2619815" y="236562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2739787" y="236496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2880063" y="236562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3000035" y="2373457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3148342" y="236562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3289378" y="2365879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1848337" y="2365625"/>
            <a:ext cx="14523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3414430" y="237759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3534403" y="2378601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3654375" y="2380763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3774347" y="2376343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>
            <a:off x="3915267" y="2377846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>
            <a:off x="4060367" y="237381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4180339" y="237315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>
            <a:off x="4320615" y="237381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4440587" y="2381644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4588894" y="2373813"/>
            <a:ext cx="5672" cy="212939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 flipV="1">
            <a:off x="3288890" y="2368144"/>
            <a:ext cx="1319917" cy="37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4575202" y="2122956"/>
            <a:ext cx="2568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de-DE" sz="1013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408977" y="327056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357280" y="4185397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400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cxnSp>
        <p:nvCxnSpPr>
          <p:cNvPr id="102" name="Straight Connector 101"/>
          <p:cNvCxnSpPr/>
          <p:nvPr/>
        </p:nvCxnSpPr>
        <p:spPr>
          <a:xfrm>
            <a:off x="1863717" y="3489852"/>
            <a:ext cx="27578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869947" y="4404687"/>
            <a:ext cx="27578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579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B6E3EA03-A9A8-634C-8BAB-A440B85F80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120898"/>
                <a:ext cx="7726363" cy="3709035"/>
              </a:xfrm>
            </p:spPr>
            <p:txBody>
              <a:bodyPr/>
              <a:lstStyle/>
              <a:p>
                <a:r>
                  <a:rPr lang="fr-FR" dirty="0"/>
                  <a:t>Relation entre la charge répartie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et l’effort normal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: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/>
                  <a:t>Relation entre la charge répartie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 et l’effort tranchant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dirty="0"/>
                  <a:t> et le moment de flexion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dirty="0"/>
                  <a:t>: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E3EA03-A9A8-634C-8BAB-A440B85F80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120898"/>
                <a:ext cx="7726363" cy="3709035"/>
              </a:xfrm>
              <a:blipFill>
                <a:blip r:embed="rId3"/>
                <a:stretch>
                  <a:fillRect t="-17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F6E149BC-EB68-254A-9E15-87C0C67E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Règles dérivées des équations différentielles (poutres droites)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950FB7-2498-6B41-8478-6D8C94D7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E594B8-B788-6D44-B86F-1FB48A123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6A2D740-2B9C-5146-B614-9C4D34FE7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20">
                <a:extLst>
                  <a:ext uri="{FF2B5EF4-FFF2-40B4-BE49-F238E27FC236}">
                    <a16:creationId xmlns:a16="http://schemas.microsoft.com/office/drawing/2014/main" xmlns="" id="{802D0D13-89E8-764F-9747-6FCEA824BC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4091073"/>
                  </p:ext>
                </p:extLst>
              </p:nvPr>
            </p:nvGraphicFramePr>
            <p:xfrm>
              <a:off x="903494" y="1507070"/>
              <a:ext cx="7334250" cy="9131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4750">
                      <a:extLst>
                        <a:ext uri="{9D8B030D-6E8A-4147-A177-3AD203B41FA5}">
                          <a16:colId xmlns:a16="http://schemas.microsoft.com/office/drawing/2014/main" xmlns="" val="979449316"/>
                        </a:ext>
                      </a:extLst>
                    </a:gridCol>
                    <a:gridCol w="2444750">
                      <a:extLst>
                        <a:ext uri="{9D8B030D-6E8A-4147-A177-3AD203B41FA5}">
                          <a16:colId xmlns:a16="http://schemas.microsoft.com/office/drawing/2014/main" xmlns="" val="1045674636"/>
                        </a:ext>
                      </a:extLst>
                    </a:gridCol>
                    <a:gridCol w="2444750">
                      <a:extLst>
                        <a:ext uri="{9D8B030D-6E8A-4147-A177-3AD203B41FA5}">
                          <a16:colId xmlns:a16="http://schemas.microsoft.com/office/drawing/2014/main" xmlns="" val="26599056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𝑐𝑜𝑛𝑠𝑡𝑎𝑛𝑡𝑒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741404889"/>
                      </a:ext>
                    </a:extLst>
                  </a:tr>
                  <a:tr h="5422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/>
                            <a:t>Effort normal </a:t>
                          </a:r>
                          <a14:m>
                            <m:oMath xmlns:m="http://schemas.openxmlformats.org/officeDocument/2006/math"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oMath>
                          </a14:m>
                          <a:endParaRPr lang="fr-FR" b="1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5039558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20">
                <a:extLst>
                  <a:ext uri="{FF2B5EF4-FFF2-40B4-BE49-F238E27FC236}">
                    <a16:creationId xmlns:a16="http://schemas.microsoft.com/office/drawing/2014/main" id="{802D0D13-89E8-764F-9747-6FCEA824BC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4091073"/>
                  </p:ext>
                </p:extLst>
              </p:nvPr>
            </p:nvGraphicFramePr>
            <p:xfrm>
              <a:off x="903494" y="1507070"/>
              <a:ext cx="7334250" cy="91313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4750">
                      <a:extLst>
                        <a:ext uri="{9D8B030D-6E8A-4147-A177-3AD203B41FA5}">
                          <a16:colId xmlns:a16="http://schemas.microsoft.com/office/drawing/2014/main" val="979449316"/>
                        </a:ext>
                      </a:extLst>
                    </a:gridCol>
                    <a:gridCol w="2444750">
                      <a:extLst>
                        <a:ext uri="{9D8B030D-6E8A-4147-A177-3AD203B41FA5}">
                          <a16:colId xmlns:a16="http://schemas.microsoft.com/office/drawing/2014/main" val="1045674636"/>
                        </a:ext>
                      </a:extLst>
                    </a:gridCol>
                    <a:gridCol w="2444750">
                      <a:extLst>
                        <a:ext uri="{9D8B030D-6E8A-4147-A177-3AD203B41FA5}">
                          <a16:colId xmlns:a16="http://schemas.microsoft.com/office/drawing/2014/main" val="26599056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042" r="-101042" b="-1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r="-518" b="-1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1404889"/>
                      </a:ext>
                    </a:extLst>
                  </a:tr>
                  <a:tr h="542290"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18" t="-69767" r="-2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395582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190AFBC6-659A-864A-A848-F75ECF66F6EA}"/>
              </a:ext>
            </a:extLst>
          </p:cNvPr>
          <p:cNvGrpSpPr/>
          <p:nvPr/>
        </p:nvGrpSpPr>
        <p:grpSpPr>
          <a:xfrm>
            <a:off x="3557513" y="2019387"/>
            <a:ext cx="2026212" cy="229363"/>
            <a:chOff x="3309976" y="1780806"/>
            <a:chExt cx="2026212" cy="22936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8AA7AAEB-C3BE-EE41-94CB-CA10A44715E8}"/>
                </a:ext>
              </a:extLst>
            </p:cNvPr>
            <p:cNvCxnSpPr/>
            <p:nvPr/>
          </p:nvCxnSpPr>
          <p:spPr>
            <a:xfrm>
              <a:off x="3317203" y="1780806"/>
              <a:ext cx="20162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36812091-B4FC-5445-8FF3-9EA707263E07}"/>
                </a:ext>
              </a:extLst>
            </p:cNvPr>
            <p:cNvCxnSpPr/>
            <p:nvPr/>
          </p:nvCxnSpPr>
          <p:spPr>
            <a:xfrm>
              <a:off x="3317203" y="1780806"/>
              <a:ext cx="0" cy="21602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730D8FC3-51B5-7D44-8A34-A6DE28BB6FEA}"/>
                </a:ext>
              </a:extLst>
            </p:cNvPr>
            <p:cNvCxnSpPr/>
            <p:nvPr/>
          </p:nvCxnSpPr>
          <p:spPr>
            <a:xfrm>
              <a:off x="5336188" y="1782066"/>
              <a:ext cx="0" cy="21602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A3619030-D7F0-D44E-9C7F-E3A20C2153A9}"/>
                </a:ext>
              </a:extLst>
            </p:cNvPr>
            <p:cNvCxnSpPr/>
            <p:nvPr/>
          </p:nvCxnSpPr>
          <p:spPr>
            <a:xfrm flipV="1">
              <a:off x="3309976" y="1998090"/>
              <a:ext cx="2023451" cy="12079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6BAF3A21-5793-DA4E-9BE5-03CF4066A65E}"/>
                </a:ext>
              </a:extLst>
            </p:cNvPr>
            <p:cNvSpPr/>
            <p:nvPr/>
          </p:nvSpPr>
          <p:spPr>
            <a:xfrm>
              <a:off x="3317203" y="1782066"/>
              <a:ext cx="2018985" cy="214764"/>
            </a:xfrm>
            <a:prstGeom prst="rect">
              <a:avLst/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954E45B1-6471-4A48-8408-D23A394ADDB9}"/>
              </a:ext>
            </a:extLst>
          </p:cNvPr>
          <p:cNvGrpSpPr/>
          <p:nvPr/>
        </p:nvGrpSpPr>
        <p:grpSpPr>
          <a:xfrm>
            <a:off x="5973077" y="1963635"/>
            <a:ext cx="2040397" cy="370294"/>
            <a:chOff x="3302420" y="2418248"/>
            <a:chExt cx="2040397" cy="37029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368D563D-4D1A-F949-9786-035DDB30DB82}"/>
                </a:ext>
              </a:extLst>
            </p:cNvPr>
            <p:cNvCxnSpPr/>
            <p:nvPr/>
          </p:nvCxnSpPr>
          <p:spPr>
            <a:xfrm>
              <a:off x="3317203" y="2419628"/>
              <a:ext cx="20162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AEC76B1-58A7-A243-B96D-AE61DCA4071A}"/>
                </a:ext>
              </a:extLst>
            </p:cNvPr>
            <p:cNvCxnSpPr/>
            <p:nvPr/>
          </p:nvCxnSpPr>
          <p:spPr>
            <a:xfrm flipH="1">
              <a:off x="3309976" y="2419628"/>
              <a:ext cx="7227" cy="36130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D348C093-D914-3044-969C-0ADED85DCD54}"/>
                </a:ext>
              </a:extLst>
            </p:cNvPr>
            <p:cNvCxnSpPr/>
            <p:nvPr/>
          </p:nvCxnSpPr>
          <p:spPr>
            <a:xfrm>
              <a:off x="5336188" y="2420888"/>
              <a:ext cx="0" cy="216024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B5E48A38-BF58-6C4F-9B16-4D57D4319359}"/>
                </a:ext>
              </a:extLst>
            </p:cNvPr>
            <p:cNvCxnSpPr/>
            <p:nvPr/>
          </p:nvCxnSpPr>
          <p:spPr>
            <a:xfrm flipV="1">
              <a:off x="3309976" y="2636913"/>
              <a:ext cx="2023451" cy="144015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C3080A25-7A91-6846-9125-4D1E9B99DA19}"/>
                </a:ext>
              </a:extLst>
            </p:cNvPr>
            <p:cNvSpPr/>
            <p:nvPr/>
          </p:nvSpPr>
          <p:spPr>
            <a:xfrm>
              <a:off x="3302420" y="2418248"/>
              <a:ext cx="2040397" cy="370294"/>
            </a:xfrm>
            <a:custGeom>
              <a:avLst/>
              <a:gdLst>
                <a:gd name="connsiteX0" fmla="*/ 15114 w 2040397"/>
                <a:gd name="connsiteY0" fmla="*/ 0 h 370294"/>
                <a:gd name="connsiteX1" fmla="*/ 0 w 2040397"/>
                <a:gd name="connsiteY1" fmla="*/ 370294 h 370294"/>
                <a:gd name="connsiteX2" fmla="*/ 2040397 w 2040397"/>
                <a:gd name="connsiteY2" fmla="*/ 211597 h 370294"/>
                <a:gd name="connsiteX3" fmla="*/ 2032840 w 2040397"/>
                <a:gd name="connsiteY3" fmla="*/ 7557 h 370294"/>
                <a:gd name="connsiteX4" fmla="*/ 15114 w 2040397"/>
                <a:gd name="connsiteY4" fmla="*/ 0 h 37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0397" h="370294">
                  <a:moveTo>
                    <a:pt x="15114" y="0"/>
                  </a:moveTo>
                  <a:lnTo>
                    <a:pt x="0" y="370294"/>
                  </a:lnTo>
                  <a:lnTo>
                    <a:pt x="2040397" y="211597"/>
                  </a:lnTo>
                  <a:lnTo>
                    <a:pt x="2032840" y="7557"/>
                  </a:lnTo>
                  <a:lnTo>
                    <a:pt x="15114" y="0"/>
                  </a:lnTo>
                  <a:close/>
                </a:path>
              </a:pathLst>
            </a:custGeom>
            <a:solidFill>
              <a:srgbClr val="00B05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20">
                <a:extLst>
                  <a:ext uri="{FF2B5EF4-FFF2-40B4-BE49-F238E27FC236}">
                    <a16:creationId xmlns:a16="http://schemas.microsoft.com/office/drawing/2014/main" xmlns="" id="{1BB4D09B-1F0E-1843-8DA3-A46CF773D6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8647046"/>
                  </p:ext>
                </p:extLst>
              </p:nvPr>
            </p:nvGraphicFramePr>
            <p:xfrm>
              <a:off x="903493" y="3149801"/>
              <a:ext cx="7334250" cy="17962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4750">
                      <a:extLst>
                        <a:ext uri="{9D8B030D-6E8A-4147-A177-3AD203B41FA5}">
                          <a16:colId xmlns:a16="http://schemas.microsoft.com/office/drawing/2014/main" xmlns="" val="979449316"/>
                        </a:ext>
                      </a:extLst>
                    </a:gridCol>
                    <a:gridCol w="2444750">
                      <a:extLst>
                        <a:ext uri="{9D8B030D-6E8A-4147-A177-3AD203B41FA5}">
                          <a16:colId xmlns:a16="http://schemas.microsoft.com/office/drawing/2014/main" xmlns="" val="1045674636"/>
                        </a:ext>
                      </a:extLst>
                    </a:gridCol>
                    <a:gridCol w="2444750">
                      <a:extLst>
                        <a:ext uri="{9D8B030D-6E8A-4147-A177-3AD203B41FA5}">
                          <a16:colId xmlns:a16="http://schemas.microsoft.com/office/drawing/2014/main" xmlns="" val="26599056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𝑐𝑜𝑛𝑠𝑡𝑎𝑛𝑡𝑒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741404889"/>
                      </a:ext>
                    </a:extLst>
                  </a:tr>
                  <a:tr h="5422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/>
                            <a:t>Effort tranchant </a:t>
                          </a:r>
                          <a14:m>
                            <m:oMath xmlns:m="http://schemas.openxmlformats.org/officeDocument/2006/math"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a14:m>
                          <a:endParaRPr lang="fr-FR" b="1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503955822"/>
                      </a:ext>
                    </a:extLst>
                  </a:tr>
                  <a:tr h="883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/>
                            <a:t>Moment de flexion </a:t>
                          </a:r>
                          <a14:m>
                            <m:oMath xmlns:m="http://schemas.openxmlformats.org/officeDocument/2006/math"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endParaRPr lang="fr-FR" b="1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9400155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20">
                <a:extLst>
                  <a:ext uri="{FF2B5EF4-FFF2-40B4-BE49-F238E27FC236}">
                    <a16:creationId xmlns:a16="http://schemas.microsoft.com/office/drawing/2014/main" id="{1BB4D09B-1F0E-1843-8DA3-A46CF773D6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8647046"/>
                  </p:ext>
                </p:extLst>
              </p:nvPr>
            </p:nvGraphicFramePr>
            <p:xfrm>
              <a:off x="903493" y="3149801"/>
              <a:ext cx="7334250" cy="17962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4750">
                      <a:extLst>
                        <a:ext uri="{9D8B030D-6E8A-4147-A177-3AD203B41FA5}">
                          <a16:colId xmlns:a16="http://schemas.microsoft.com/office/drawing/2014/main" val="979449316"/>
                        </a:ext>
                      </a:extLst>
                    </a:gridCol>
                    <a:gridCol w="2444750">
                      <a:extLst>
                        <a:ext uri="{9D8B030D-6E8A-4147-A177-3AD203B41FA5}">
                          <a16:colId xmlns:a16="http://schemas.microsoft.com/office/drawing/2014/main" val="1045674636"/>
                        </a:ext>
                      </a:extLst>
                    </a:gridCol>
                    <a:gridCol w="2444750">
                      <a:extLst>
                        <a:ext uri="{9D8B030D-6E8A-4147-A177-3AD203B41FA5}">
                          <a16:colId xmlns:a16="http://schemas.microsoft.com/office/drawing/2014/main" val="26599056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1042" t="-3448" r="-101042" b="-3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000" t="-3448" r="-518" b="-393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1404889"/>
                      </a:ext>
                    </a:extLst>
                  </a:tr>
                  <a:tr h="542290"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8" t="-69767" r="-200000" b="-1651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3955822"/>
                      </a:ext>
                    </a:extLst>
                  </a:tr>
                  <a:tr h="883142"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18" t="-104286" r="-200000" b="-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001557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9A37482E-AB43-DA49-B937-D09DBC1BA191}"/>
              </a:ext>
            </a:extLst>
          </p:cNvPr>
          <p:cNvGrpSpPr/>
          <p:nvPr/>
        </p:nvGrpSpPr>
        <p:grpSpPr>
          <a:xfrm>
            <a:off x="3557513" y="4273456"/>
            <a:ext cx="1937295" cy="436488"/>
            <a:chOff x="6083405" y="4253411"/>
            <a:chExt cx="2017751" cy="454615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8847825C-0343-EB43-905C-AA7ADE32C799}"/>
                </a:ext>
              </a:extLst>
            </p:cNvPr>
            <p:cNvCxnSpPr/>
            <p:nvPr/>
          </p:nvCxnSpPr>
          <p:spPr>
            <a:xfrm>
              <a:off x="6084168" y="4419026"/>
              <a:ext cx="20162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ACDC880F-23ED-E74A-BD39-C2C74D9EAB42}"/>
                </a:ext>
              </a:extLst>
            </p:cNvPr>
            <p:cNvSpPr/>
            <p:nvPr/>
          </p:nvSpPr>
          <p:spPr>
            <a:xfrm>
              <a:off x="6090962" y="4269719"/>
              <a:ext cx="2009430" cy="430750"/>
            </a:xfrm>
            <a:custGeom>
              <a:avLst/>
              <a:gdLst>
                <a:gd name="connsiteX0" fmla="*/ 0 w 1979940"/>
                <a:gd name="connsiteY0" fmla="*/ 158698 h 430750"/>
                <a:gd name="connsiteX1" fmla="*/ 0 w 1979940"/>
                <a:gd name="connsiteY1" fmla="*/ 430750 h 430750"/>
                <a:gd name="connsiteX2" fmla="*/ 1972383 w 1979940"/>
                <a:gd name="connsiteY2" fmla="*/ 0 h 430750"/>
                <a:gd name="connsiteX3" fmla="*/ 1979940 w 1979940"/>
                <a:gd name="connsiteY3" fmla="*/ 158698 h 430750"/>
                <a:gd name="connsiteX4" fmla="*/ 0 w 1979940"/>
                <a:gd name="connsiteY4" fmla="*/ 158698 h 43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940" h="430750">
                  <a:moveTo>
                    <a:pt x="0" y="158698"/>
                  </a:moveTo>
                  <a:lnTo>
                    <a:pt x="0" y="430750"/>
                  </a:lnTo>
                  <a:lnTo>
                    <a:pt x="1972383" y="0"/>
                  </a:lnTo>
                  <a:lnTo>
                    <a:pt x="1979940" y="158698"/>
                  </a:lnTo>
                  <a:lnTo>
                    <a:pt x="0" y="158698"/>
                  </a:lnTo>
                  <a:close/>
                </a:path>
              </a:pathLst>
            </a:custGeom>
            <a:solidFill>
              <a:schemeClr val="accent4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3B111D87-40A1-2B46-A996-B32FEE0677D9}"/>
                </a:ext>
              </a:extLst>
            </p:cNvPr>
            <p:cNvCxnSpPr>
              <a:endCxn id="38" idx="2"/>
            </p:cNvCxnSpPr>
            <p:nvPr/>
          </p:nvCxnSpPr>
          <p:spPr>
            <a:xfrm flipV="1">
              <a:off x="6090962" y="4269719"/>
              <a:ext cx="2001760" cy="430751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61ACA911-BCEE-0442-8C03-3FCA9FA54898}"/>
                </a:ext>
              </a:extLst>
            </p:cNvPr>
            <p:cNvCxnSpPr/>
            <p:nvPr/>
          </p:nvCxnSpPr>
          <p:spPr>
            <a:xfrm flipH="1">
              <a:off x="6083405" y="4412633"/>
              <a:ext cx="763" cy="295393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8CA3A959-D73D-CA46-A4F5-3BAB56690016}"/>
                </a:ext>
              </a:extLst>
            </p:cNvPr>
            <p:cNvCxnSpPr/>
            <p:nvPr/>
          </p:nvCxnSpPr>
          <p:spPr>
            <a:xfrm flipH="1">
              <a:off x="8101155" y="4253411"/>
              <a:ext cx="1" cy="165615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Freeform 42">
            <a:extLst>
              <a:ext uri="{FF2B5EF4-FFF2-40B4-BE49-F238E27FC236}">
                <a16:creationId xmlns:a16="http://schemas.microsoft.com/office/drawing/2014/main" xmlns="" id="{201D0484-786A-D54A-9845-4D1B8355CF4A}"/>
              </a:ext>
            </a:extLst>
          </p:cNvPr>
          <p:cNvSpPr/>
          <p:nvPr/>
        </p:nvSpPr>
        <p:spPr>
          <a:xfrm>
            <a:off x="5987865" y="4132509"/>
            <a:ext cx="2016219" cy="740081"/>
          </a:xfrm>
          <a:custGeom>
            <a:avLst/>
            <a:gdLst>
              <a:gd name="connsiteX0" fmla="*/ 0 w 2025283"/>
              <a:gd name="connsiteY0" fmla="*/ 241825 h 770817"/>
              <a:gd name="connsiteX1" fmla="*/ 0 w 2025283"/>
              <a:gd name="connsiteY1" fmla="*/ 0 h 770817"/>
              <a:gd name="connsiteX2" fmla="*/ 113355 w 2025283"/>
              <a:gd name="connsiteY2" fmla="*/ 181369 h 770817"/>
              <a:gd name="connsiteX3" fmla="*/ 385408 w 2025283"/>
              <a:gd name="connsiteY3" fmla="*/ 423193 h 770817"/>
              <a:gd name="connsiteX4" fmla="*/ 657461 w 2025283"/>
              <a:gd name="connsiteY4" fmla="*/ 604562 h 770817"/>
              <a:gd name="connsiteX5" fmla="*/ 997527 w 2025283"/>
              <a:gd name="connsiteY5" fmla="*/ 725474 h 770817"/>
              <a:gd name="connsiteX6" fmla="*/ 1239352 w 2025283"/>
              <a:gd name="connsiteY6" fmla="*/ 770817 h 770817"/>
              <a:gd name="connsiteX7" fmla="*/ 1473620 w 2025283"/>
              <a:gd name="connsiteY7" fmla="*/ 733031 h 770817"/>
              <a:gd name="connsiteX8" fmla="*/ 1738116 w 2025283"/>
              <a:gd name="connsiteY8" fmla="*/ 627233 h 770817"/>
              <a:gd name="connsiteX9" fmla="*/ 1911927 w 2025283"/>
              <a:gd name="connsiteY9" fmla="*/ 521435 h 770817"/>
              <a:gd name="connsiteX10" fmla="*/ 2025283 w 2025283"/>
              <a:gd name="connsiteY10" fmla="*/ 453422 h 770817"/>
              <a:gd name="connsiteX11" fmla="*/ 2010169 w 2025283"/>
              <a:gd name="connsiteY11" fmla="*/ 249382 h 770817"/>
              <a:gd name="connsiteX12" fmla="*/ 0 w 2025283"/>
              <a:gd name="connsiteY12" fmla="*/ 241825 h 77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25283" h="770817">
                <a:moveTo>
                  <a:pt x="0" y="241825"/>
                </a:moveTo>
                <a:lnTo>
                  <a:pt x="0" y="0"/>
                </a:lnTo>
                <a:lnTo>
                  <a:pt x="113355" y="181369"/>
                </a:lnTo>
                <a:lnTo>
                  <a:pt x="385408" y="423193"/>
                </a:lnTo>
                <a:lnTo>
                  <a:pt x="657461" y="604562"/>
                </a:lnTo>
                <a:lnTo>
                  <a:pt x="997527" y="725474"/>
                </a:lnTo>
                <a:lnTo>
                  <a:pt x="1239352" y="770817"/>
                </a:lnTo>
                <a:lnTo>
                  <a:pt x="1473620" y="733031"/>
                </a:lnTo>
                <a:lnTo>
                  <a:pt x="1738116" y="627233"/>
                </a:lnTo>
                <a:lnTo>
                  <a:pt x="1911927" y="521435"/>
                </a:lnTo>
                <a:lnTo>
                  <a:pt x="2025283" y="453422"/>
                </a:lnTo>
                <a:lnTo>
                  <a:pt x="2010169" y="249382"/>
                </a:lnTo>
                <a:lnTo>
                  <a:pt x="0" y="241825"/>
                </a:lnTo>
                <a:close/>
              </a:path>
            </a:pathLst>
          </a:custGeom>
          <a:solidFill>
            <a:schemeClr val="accent4">
              <a:lumMod val="75000"/>
              <a:alpha val="35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33A1FF1E-33D8-1841-B999-CFF954FCA1F5}"/>
              </a:ext>
            </a:extLst>
          </p:cNvPr>
          <p:cNvGrpSpPr/>
          <p:nvPr/>
        </p:nvGrpSpPr>
        <p:grpSpPr>
          <a:xfrm>
            <a:off x="3500061" y="3672712"/>
            <a:ext cx="2026975" cy="229363"/>
            <a:chOff x="3309213" y="1780806"/>
            <a:chExt cx="2026975" cy="229363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69F8017C-F895-BE46-81E6-960CC1C9AD1D}"/>
                </a:ext>
              </a:extLst>
            </p:cNvPr>
            <p:cNvCxnSpPr/>
            <p:nvPr/>
          </p:nvCxnSpPr>
          <p:spPr>
            <a:xfrm>
              <a:off x="3317203" y="1780806"/>
              <a:ext cx="20162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C1FC564D-11B5-CC4A-BE02-4D9BEDAC2650}"/>
                </a:ext>
              </a:extLst>
            </p:cNvPr>
            <p:cNvCxnSpPr/>
            <p:nvPr/>
          </p:nvCxnSpPr>
          <p:spPr>
            <a:xfrm>
              <a:off x="3317203" y="1780806"/>
              <a:ext cx="0" cy="21602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2FD44910-08F2-6D46-BC13-3732691EE621}"/>
                </a:ext>
              </a:extLst>
            </p:cNvPr>
            <p:cNvCxnSpPr/>
            <p:nvPr/>
          </p:nvCxnSpPr>
          <p:spPr>
            <a:xfrm>
              <a:off x="5336188" y="1782066"/>
              <a:ext cx="0" cy="21602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748499D9-C745-244A-87DE-F75914D09278}"/>
                </a:ext>
              </a:extLst>
            </p:cNvPr>
            <p:cNvCxnSpPr/>
            <p:nvPr/>
          </p:nvCxnSpPr>
          <p:spPr>
            <a:xfrm flipV="1">
              <a:off x="3309976" y="1998090"/>
              <a:ext cx="2023451" cy="1207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90415CBD-A2AA-0A42-8759-33A80CE8F54D}"/>
                </a:ext>
              </a:extLst>
            </p:cNvPr>
            <p:cNvSpPr/>
            <p:nvPr/>
          </p:nvSpPr>
          <p:spPr>
            <a:xfrm>
              <a:off x="3309213" y="1786945"/>
              <a:ext cx="2018985" cy="214764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67DEDDCD-3C2D-1D4D-886B-EE4145958711}"/>
              </a:ext>
            </a:extLst>
          </p:cNvPr>
          <p:cNvGrpSpPr/>
          <p:nvPr/>
        </p:nvGrpSpPr>
        <p:grpSpPr>
          <a:xfrm>
            <a:off x="5961681" y="3557480"/>
            <a:ext cx="2017751" cy="454615"/>
            <a:chOff x="6076611" y="4168165"/>
            <a:chExt cx="2017751" cy="45461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BADBEF98-83C1-2744-87DE-01E43D5A1216}"/>
                </a:ext>
              </a:extLst>
            </p:cNvPr>
            <p:cNvCxnSpPr/>
            <p:nvPr/>
          </p:nvCxnSpPr>
          <p:spPr>
            <a:xfrm>
              <a:off x="6077374" y="4333780"/>
              <a:ext cx="20162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71E7A62D-E6A7-584A-9CEB-0F769321002F}"/>
                </a:ext>
              </a:extLst>
            </p:cNvPr>
            <p:cNvSpPr/>
            <p:nvPr/>
          </p:nvSpPr>
          <p:spPr>
            <a:xfrm>
              <a:off x="6084168" y="4184473"/>
              <a:ext cx="2009430" cy="430750"/>
            </a:xfrm>
            <a:custGeom>
              <a:avLst/>
              <a:gdLst>
                <a:gd name="connsiteX0" fmla="*/ 0 w 1979940"/>
                <a:gd name="connsiteY0" fmla="*/ 158698 h 430750"/>
                <a:gd name="connsiteX1" fmla="*/ 0 w 1979940"/>
                <a:gd name="connsiteY1" fmla="*/ 430750 h 430750"/>
                <a:gd name="connsiteX2" fmla="*/ 1972383 w 1979940"/>
                <a:gd name="connsiteY2" fmla="*/ 0 h 430750"/>
                <a:gd name="connsiteX3" fmla="*/ 1979940 w 1979940"/>
                <a:gd name="connsiteY3" fmla="*/ 158698 h 430750"/>
                <a:gd name="connsiteX4" fmla="*/ 0 w 1979940"/>
                <a:gd name="connsiteY4" fmla="*/ 158698 h 43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940" h="430750">
                  <a:moveTo>
                    <a:pt x="0" y="158698"/>
                  </a:moveTo>
                  <a:lnTo>
                    <a:pt x="0" y="430750"/>
                  </a:lnTo>
                  <a:lnTo>
                    <a:pt x="1972383" y="0"/>
                  </a:lnTo>
                  <a:lnTo>
                    <a:pt x="1979940" y="158698"/>
                  </a:lnTo>
                  <a:lnTo>
                    <a:pt x="0" y="158698"/>
                  </a:lnTo>
                  <a:close/>
                </a:path>
              </a:pathLst>
            </a:custGeom>
            <a:solidFill>
              <a:srgbClr val="FF00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B5206B15-EF15-E746-AC46-9A662FFEE171}"/>
                </a:ext>
              </a:extLst>
            </p:cNvPr>
            <p:cNvCxnSpPr>
              <a:endCxn id="51" idx="2"/>
            </p:cNvCxnSpPr>
            <p:nvPr/>
          </p:nvCxnSpPr>
          <p:spPr>
            <a:xfrm flipV="1">
              <a:off x="6084168" y="4184473"/>
              <a:ext cx="2001760" cy="43075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C4F758FE-2704-5F41-A983-6C504239D565}"/>
                </a:ext>
              </a:extLst>
            </p:cNvPr>
            <p:cNvCxnSpPr/>
            <p:nvPr/>
          </p:nvCxnSpPr>
          <p:spPr>
            <a:xfrm flipH="1">
              <a:off x="6076611" y="4327387"/>
              <a:ext cx="763" cy="295393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0730230A-D26B-924F-97FE-EA9EA48F85DD}"/>
                </a:ext>
              </a:extLst>
            </p:cNvPr>
            <p:cNvCxnSpPr/>
            <p:nvPr/>
          </p:nvCxnSpPr>
          <p:spPr>
            <a:xfrm flipH="1">
              <a:off x="8094361" y="4168165"/>
              <a:ext cx="1" cy="165615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9337FDD5-2F0B-AC48-972E-18AAAB0A7986}"/>
              </a:ext>
            </a:extLst>
          </p:cNvPr>
          <p:cNvCxnSpPr>
            <a:cxnSpLocks/>
          </p:cNvCxnSpPr>
          <p:nvPr/>
        </p:nvCxnSpPr>
        <p:spPr>
          <a:xfrm>
            <a:off x="7258871" y="3573788"/>
            <a:ext cx="0" cy="1372285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DB4A32F9-A686-8847-AAA0-28D35EBBE6A8}"/>
              </a:ext>
            </a:extLst>
          </p:cNvPr>
          <p:cNvCxnSpPr/>
          <p:nvPr/>
        </p:nvCxnSpPr>
        <p:spPr>
          <a:xfrm flipH="1">
            <a:off x="7006843" y="4947598"/>
            <a:ext cx="504056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xmlns="" id="{E8A70DAC-D9CC-5F4A-A884-031F820F1975}"/>
                  </a:ext>
                </a:extLst>
              </p:cNvPr>
              <p:cNvSpPr txBox="1"/>
              <p:nvPr/>
            </p:nvSpPr>
            <p:spPr>
              <a:xfrm>
                <a:off x="5757758" y="4676965"/>
                <a:ext cx="171285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1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1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fr-FR" sz="1100" dirty="0"/>
                  <a:t> 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1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fr-FR" sz="11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A70DAC-D9CC-5F4A-A884-031F820F1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758" y="4676965"/>
                <a:ext cx="1712851" cy="261610"/>
              </a:xfrm>
              <a:prstGeom prst="rect">
                <a:avLst/>
              </a:prstGeom>
              <a:blipFill>
                <a:blip r:embed="rId6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35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>
                <a:solidFill>
                  <a:prstClr val="black"/>
                </a:solidFill>
              </a:rPr>
              <a:t>Poutres: Diagrammes NVM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515303"/>
            <a:ext cx="7726363" cy="33867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CH" sz="1950" dirty="0"/>
              <a:t>Diagrammes des efforts intérieurs</a:t>
            </a:r>
          </a:p>
          <a:p>
            <a:pPr marL="0" indent="0">
              <a:buNone/>
            </a:pPr>
            <a:endParaRPr lang="fr-CH" sz="1500" dirty="0"/>
          </a:p>
          <a:p>
            <a:pPr marL="0" indent="0">
              <a:buNone/>
            </a:pPr>
            <a:r>
              <a:rPr lang="fr-CH" sz="1500" dirty="0"/>
              <a:t>Les diagrammes de NVM sont portés</a:t>
            </a:r>
          </a:p>
          <a:p>
            <a:r>
              <a:rPr lang="fr-CH" sz="1500" dirty="0"/>
              <a:t>dans le schéma statique de la structure</a:t>
            </a:r>
          </a:p>
          <a:p>
            <a:r>
              <a:rPr lang="fr-CH" sz="1500" dirty="0"/>
              <a:t>normalement à l’axe de chaque poutre</a:t>
            </a:r>
          </a:p>
          <a:p>
            <a:r>
              <a:rPr lang="fr-CH" sz="1500" dirty="0"/>
              <a:t>à une échelle convenable</a:t>
            </a:r>
          </a:p>
          <a:p>
            <a:r>
              <a:rPr lang="fr-CH" sz="1500" dirty="0"/>
              <a:t>décoré d’un signe</a:t>
            </a:r>
          </a:p>
          <a:p>
            <a:r>
              <a:rPr lang="fr-CH" sz="1500" dirty="0"/>
              <a:t>flanqué des valeurs caractéristiques</a:t>
            </a:r>
          </a:p>
          <a:p>
            <a:endParaRPr lang="fr-CH" sz="1500" dirty="0"/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50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8</a:t>
            </a:r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94" y="3079264"/>
            <a:ext cx="5207612" cy="176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510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25E3CF7-152C-3D4F-98E0-FC78DABD6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609747"/>
            <a:ext cx="7726363" cy="844970"/>
          </a:xfrm>
        </p:spPr>
        <p:txBody>
          <a:bodyPr/>
          <a:lstStyle/>
          <a:p>
            <a:pPr marL="0" indent="0">
              <a:buNone/>
            </a:pPr>
            <a:r>
              <a:rPr lang="fr-CH" sz="1600" dirty="0"/>
              <a:t>Calculer les diagrammes NVM d’une poutre simple uniformément chargée en utilisant la méthode rapide</a:t>
            </a:r>
            <a:endParaRPr lang="fr-FR" sz="16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E5C6007-0C2A-194A-9442-B3579178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0D6E63-0F3D-1244-B382-0F9A2571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378697-260A-F341-9F08-4A624F692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D88F8E-578F-7844-A094-5EC45448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51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BDA5374D-6AE3-7443-9CDF-1A3103039BF2}"/>
              </a:ext>
            </a:extLst>
          </p:cNvPr>
          <p:cNvCxnSpPr>
            <a:cxnSpLocks/>
          </p:cNvCxnSpPr>
          <p:nvPr/>
        </p:nvCxnSpPr>
        <p:spPr>
          <a:xfrm>
            <a:off x="1834467" y="2766071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DCB84BC-7657-4748-96D0-E76BF70DE9E5}"/>
              </a:ext>
            </a:extLst>
          </p:cNvPr>
          <p:cNvCxnSpPr>
            <a:cxnSpLocks/>
          </p:cNvCxnSpPr>
          <p:nvPr/>
        </p:nvCxnSpPr>
        <p:spPr>
          <a:xfrm>
            <a:off x="1834467" y="3652156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743F2F89-A067-D64A-8475-4E749092E5C1}"/>
              </a:ext>
            </a:extLst>
          </p:cNvPr>
          <p:cNvCxnSpPr>
            <a:cxnSpLocks/>
          </p:cNvCxnSpPr>
          <p:nvPr/>
        </p:nvCxnSpPr>
        <p:spPr>
          <a:xfrm>
            <a:off x="1834467" y="4549130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247B02F-31B7-3543-91AF-4D641420B6AB}"/>
              </a:ext>
            </a:extLst>
          </p:cNvPr>
          <p:cNvSpPr txBox="1"/>
          <p:nvPr/>
        </p:nvSpPr>
        <p:spPr>
          <a:xfrm>
            <a:off x="904875" y="2596794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C623AE-05E7-8C48-82ED-78442FE1A06B}"/>
              </a:ext>
            </a:extLst>
          </p:cNvPr>
          <p:cNvSpPr txBox="1"/>
          <p:nvPr/>
        </p:nvSpPr>
        <p:spPr>
          <a:xfrm>
            <a:off x="929971" y="3482879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956A085-D90C-124C-80C6-936EBBB48C57}"/>
              </a:ext>
            </a:extLst>
          </p:cNvPr>
          <p:cNvSpPr txBox="1"/>
          <p:nvPr/>
        </p:nvSpPr>
        <p:spPr>
          <a:xfrm>
            <a:off x="929971" y="4379853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CC084E2-7F6C-D841-B9D9-00772B4E9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616679" y="1332652"/>
            <a:ext cx="2464384" cy="108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3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9AC84C96-F3C6-D343-9B3C-6F041516F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DE15030-1B9D-DC48-8829-92592068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2667A37-C11E-2243-8F92-397AA6F86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0AD989-98DF-B545-80B1-586BCB16E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0086F8-9AF9-544C-9AFE-85924864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223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25E3CF7-152C-3D4F-98E0-FC78DABD6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609747"/>
            <a:ext cx="7726363" cy="844970"/>
          </a:xfrm>
        </p:spPr>
        <p:txBody>
          <a:bodyPr/>
          <a:lstStyle/>
          <a:p>
            <a:pPr marL="0" indent="0">
              <a:buNone/>
            </a:pPr>
            <a:r>
              <a:rPr lang="fr-CH" sz="1600" dirty="0"/>
              <a:t>Calculer les diagrammes NVM d’une console en utilisant la méthode rapide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E5C6007-0C2A-194A-9442-B3579178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0D6E63-0F3D-1244-B382-0F9A2571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378697-260A-F341-9F08-4A624F692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D88F8E-578F-7844-A094-5EC45448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BDA5374D-6AE3-7443-9CDF-1A3103039BF2}"/>
              </a:ext>
            </a:extLst>
          </p:cNvPr>
          <p:cNvCxnSpPr>
            <a:cxnSpLocks/>
          </p:cNvCxnSpPr>
          <p:nvPr/>
        </p:nvCxnSpPr>
        <p:spPr>
          <a:xfrm>
            <a:off x="1834467" y="2766071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DCB84BC-7657-4748-96D0-E76BF70DE9E5}"/>
              </a:ext>
            </a:extLst>
          </p:cNvPr>
          <p:cNvCxnSpPr>
            <a:cxnSpLocks/>
          </p:cNvCxnSpPr>
          <p:nvPr/>
        </p:nvCxnSpPr>
        <p:spPr>
          <a:xfrm>
            <a:off x="1834467" y="3652156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743F2F89-A067-D64A-8475-4E749092E5C1}"/>
              </a:ext>
            </a:extLst>
          </p:cNvPr>
          <p:cNvCxnSpPr>
            <a:cxnSpLocks/>
          </p:cNvCxnSpPr>
          <p:nvPr/>
        </p:nvCxnSpPr>
        <p:spPr>
          <a:xfrm>
            <a:off x="1834467" y="4549130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247B02F-31B7-3543-91AF-4D641420B6AB}"/>
              </a:ext>
            </a:extLst>
          </p:cNvPr>
          <p:cNvSpPr txBox="1"/>
          <p:nvPr/>
        </p:nvSpPr>
        <p:spPr>
          <a:xfrm>
            <a:off x="904875" y="2596794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9C623AE-05E7-8C48-82ED-78442FE1A06B}"/>
              </a:ext>
            </a:extLst>
          </p:cNvPr>
          <p:cNvSpPr txBox="1"/>
          <p:nvPr/>
        </p:nvSpPr>
        <p:spPr>
          <a:xfrm>
            <a:off x="929971" y="3482879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956A085-D90C-124C-80C6-936EBBB48C57}"/>
              </a:ext>
            </a:extLst>
          </p:cNvPr>
          <p:cNvSpPr txBox="1"/>
          <p:nvPr/>
        </p:nvSpPr>
        <p:spPr>
          <a:xfrm>
            <a:off x="929971" y="4379853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EE1EFF9-AFB5-474F-9E4C-D517CFBC95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" t="77936" r="67257" b="-1958"/>
          <a:stretch/>
        </p:blipFill>
        <p:spPr>
          <a:xfrm>
            <a:off x="1615432" y="1217615"/>
            <a:ext cx="2461685" cy="1365766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3667225" y="1111718"/>
            <a:ext cx="539015" cy="606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smtClean="0"/>
              <a:t>p</a:t>
            </a:r>
            <a:endParaRPr lang="fr-C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CC084E2-7F6C-D841-B9D9-00772B4E9C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-1386" r="24537" b="85618"/>
          <a:stretch/>
        </p:blipFill>
        <p:spPr>
          <a:xfrm>
            <a:off x="1766674" y="1432668"/>
            <a:ext cx="2121932" cy="34319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/>
          <p:cNvSpPr txBox="1"/>
          <p:nvPr/>
        </p:nvSpPr>
        <p:spPr>
          <a:xfrm>
            <a:off x="3905311" y="1431857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fr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05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BE6FA15-0F58-2648-8AB3-D435C6F6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Signes de NVM: conventions de l’ingénieur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437677C-714F-0444-887B-36DB9D383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B2F4C82-287A-6C43-A882-6A2CAC126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A9B023-7609-FF41-B246-05F0FD9A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xmlns="" id="{15E9D04C-563B-804E-B0DB-F78CD47D81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9935918"/>
                  </p:ext>
                </p:extLst>
              </p:nvPr>
            </p:nvGraphicFramePr>
            <p:xfrm>
              <a:off x="904875" y="822009"/>
              <a:ext cx="7015806" cy="388334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38602">
                      <a:extLst>
                        <a:ext uri="{9D8B030D-6E8A-4147-A177-3AD203B41FA5}">
                          <a16:colId xmlns:a16="http://schemas.microsoft.com/office/drawing/2014/main" xmlns="" val="1759191777"/>
                        </a:ext>
                      </a:extLst>
                    </a:gridCol>
                    <a:gridCol w="2338602">
                      <a:extLst>
                        <a:ext uri="{9D8B030D-6E8A-4147-A177-3AD203B41FA5}">
                          <a16:colId xmlns:a16="http://schemas.microsoft.com/office/drawing/2014/main" xmlns="" val="2728503207"/>
                        </a:ext>
                      </a:extLst>
                    </a:gridCol>
                    <a:gridCol w="2338602">
                      <a:extLst>
                        <a:ext uri="{9D8B030D-6E8A-4147-A177-3AD203B41FA5}">
                          <a16:colId xmlns:a16="http://schemas.microsoft.com/office/drawing/2014/main" xmlns="" val="2900774453"/>
                        </a:ext>
                      </a:extLst>
                    </a:gridCol>
                  </a:tblGrid>
                  <a:tr h="495275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967976509"/>
                      </a:ext>
                    </a:extLst>
                  </a:tr>
                  <a:tr h="1129356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Compression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32321204"/>
                      </a:ext>
                    </a:extLst>
                  </a:tr>
                  <a:tr h="1129356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dirty="0"/>
                            <a:t> à partir</a:t>
                          </a:r>
                          <a:r>
                            <a:rPr lang="fr-FR" baseline="0" dirty="0"/>
                            <a:t> de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baseline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fr-FR" dirty="0"/>
                            <a:t> </a:t>
                          </a:r>
                        </a:p>
                        <a:p>
                          <a:pPr algn="ctr"/>
                          <a:endParaRPr lang="fr-FR" dirty="0"/>
                        </a:p>
                        <a:p>
                          <a:pPr algn="ctr"/>
                          <a:r>
                            <a:rPr lang="fr-FR" dirty="0"/>
                            <a:t>(dans le sens de l’axe</a:t>
                          </a:r>
                          <a:r>
                            <a:rPr lang="fr-FR" baseline="0" dirty="0"/>
                            <a:t> local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baseline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fr-FR" dirty="0"/>
                            <a:t>,</a:t>
                          </a:r>
                          <a:r>
                            <a:rPr lang="fr-FR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baseline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a14:m>
                          <a:r>
                            <a:rPr lang="fr-FR" dirty="0"/>
                            <a:t> sortant</a:t>
                          </a:r>
                          <a:r>
                            <a:rPr lang="fr-FR" baseline="0" dirty="0"/>
                            <a:t> du plan)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–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dirty="0"/>
                            <a:t> à partir</a:t>
                          </a:r>
                          <a:r>
                            <a:rPr lang="fr-FR" baseline="0" dirty="0"/>
                            <a:t> de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baseline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fr-FR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2988582407"/>
                      </a:ext>
                    </a:extLst>
                  </a:tr>
                  <a:tr h="1129356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831666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15E9D04C-563B-804E-B0DB-F78CD47D81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9935918"/>
                  </p:ext>
                </p:extLst>
              </p:nvPr>
            </p:nvGraphicFramePr>
            <p:xfrm>
              <a:off x="904875" y="822009"/>
              <a:ext cx="7015806" cy="388334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38602">
                      <a:extLst>
                        <a:ext uri="{9D8B030D-6E8A-4147-A177-3AD203B41FA5}">
                          <a16:colId xmlns:a16="http://schemas.microsoft.com/office/drawing/2014/main" val="1759191777"/>
                        </a:ext>
                      </a:extLst>
                    </a:gridCol>
                    <a:gridCol w="2338602">
                      <a:extLst>
                        <a:ext uri="{9D8B030D-6E8A-4147-A177-3AD203B41FA5}">
                          <a16:colId xmlns:a16="http://schemas.microsoft.com/office/drawing/2014/main" val="2728503207"/>
                        </a:ext>
                      </a:extLst>
                    </a:gridCol>
                    <a:gridCol w="2338602">
                      <a:extLst>
                        <a:ext uri="{9D8B030D-6E8A-4147-A177-3AD203B41FA5}">
                          <a16:colId xmlns:a16="http://schemas.microsoft.com/office/drawing/2014/main" val="2900774453"/>
                        </a:ext>
                      </a:extLst>
                    </a:gridCol>
                  </a:tblGrid>
                  <a:tr h="495275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7976509"/>
                      </a:ext>
                    </a:extLst>
                  </a:tr>
                  <a:tr h="1129356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Compression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21204"/>
                      </a:ext>
                    </a:extLst>
                  </a:tr>
                  <a:tr h="1129356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43333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087" t="-143333" r="-54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8582407"/>
                      </a:ext>
                    </a:extLst>
                  </a:tr>
                  <a:tr h="1129356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166691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4">
            <a:extLst>
              <a:ext uri="{FF2B5EF4-FFF2-40B4-BE49-F238E27FC236}">
                <a16:creationId xmlns:a16="http://schemas.microsoft.com/office/drawing/2014/main" xmlns="" id="{0BB5CC68-2282-904C-AA54-1FC8E59B6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0" t="27720" r="16465" b="31377"/>
          <a:stretch/>
        </p:blipFill>
        <p:spPr bwMode="auto">
          <a:xfrm>
            <a:off x="6568888" y="934186"/>
            <a:ext cx="305028" cy="283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xmlns="" id="{99C56B2C-79ED-054A-959B-C6E5DE8F8C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6" t="17683" r="18913" b="29634"/>
          <a:stretch/>
        </p:blipFill>
        <p:spPr bwMode="auto">
          <a:xfrm>
            <a:off x="4245167" y="893354"/>
            <a:ext cx="363401" cy="365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A3F7761B-9A3F-3142-9A7D-69DCEA0FC166}"/>
              </a:ext>
            </a:extLst>
          </p:cNvPr>
          <p:cNvGrpSpPr/>
          <p:nvPr/>
        </p:nvGrpSpPr>
        <p:grpSpPr>
          <a:xfrm>
            <a:off x="938360" y="1724529"/>
            <a:ext cx="2248617" cy="356835"/>
            <a:chOff x="404784" y="2235778"/>
            <a:chExt cx="3334906" cy="5292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D884D738-1888-564A-9B1C-8F8289D913FF}"/>
                </a:ext>
              </a:extLst>
            </p:cNvPr>
            <p:cNvSpPr/>
            <p:nvPr/>
          </p:nvSpPr>
          <p:spPr>
            <a:xfrm>
              <a:off x="1559222" y="2235778"/>
              <a:ext cx="1077658" cy="529220"/>
            </a:xfrm>
            <a:prstGeom prst="rect">
              <a:avLst/>
            </a:prstGeom>
            <a:solidFill>
              <a:schemeClr val="bg1">
                <a:lumMod val="65000"/>
                <a:alpha val="5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D3DC6BCC-17B7-7F4E-8176-CD36FFE6B435}"/>
                </a:ext>
              </a:extLst>
            </p:cNvPr>
            <p:cNvCxnSpPr/>
            <p:nvPr/>
          </p:nvCxnSpPr>
          <p:spPr>
            <a:xfrm>
              <a:off x="2699792" y="2506435"/>
              <a:ext cx="640951" cy="37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60B5AD37-5E9E-CA45-BDCC-FE0E223380BE}"/>
                </a:ext>
              </a:extLst>
            </p:cNvPr>
            <p:cNvCxnSpPr/>
            <p:nvPr/>
          </p:nvCxnSpPr>
          <p:spPr>
            <a:xfrm>
              <a:off x="827584" y="2492817"/>
              <a:ext cx="640951" cy="37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9AB0DC0-A7EF-C64A-822F-E0CF91A04013}"/>
                </a:ext>
              </a:extLst>
            </p:cNvPr>
            <p:cNvSpPr txBox="1"/>
            <p:nvPr/>
          </p:nvSpPr>
          <p:spPr>
            <a:xfrm>
              <a:off x="404784" y="2281780"/>
              <a:ext cx="351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140C63FA-1BF4-CA49-AEB5-235560E71E7F}"/>
                </a:ext>
              </a:extLst>
            </p:cNvPr>
            <p:cNvSpPr txBox="1"/>
            <p:nvPr/>
          </p:nvSpPr>
          <p:spPr>
            <a:xfrm>
              <a:off x="3388312" y="232555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83AA37B4-5C43-764E-B9FE-FBD87978D5AD}"/>
              </a:ext>
            </a:extLst>
          </p:cNvPr>
          <p:cNvGrpSpPr/>
          <p:nvPr/>
        </p:nvGrpSpPr>
        <p:grpSpPr>
          <a:xfrm>
            <a:off x="1348178" y="2594338"/>
            <a:ext cx="1400024" cy="766336"/>
            <a:chOff x="1007126" y="3046163"/>
            <a:chExt cx="2072121" cy="113422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64164E7C-B185-3945-96B0-557F7D30AB02}"/>
                </a:ext>
              </a:extLst>
            </p:cNvPr>
            <p:cNvSpPr/>
            <p:nvPr/>
          </p:nvSpPr>
          <p:spPr>
            <a:xfrm>
              <a:off x="1559222" y="3331828"/>
              <a:ext cx="1077658" cy="529220"/>
            </a:xfrm>
            <a:prstGeom prst="rect">
              <a:avLst/>
            </a:prstGeom>
            <a:solidFill>
              <a:schemeClr val="bg1">
                <a:lumMod val="65000"/>
                <a:alpha val="5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24E583EB-8A84-E54E-8FA2-645053EAC602}"/>
                </a:ext>
              </a:extLst>
            </p:cNvPr>
            <p:cNvCxnSpPr/>
            <p:nvPr/>
          </p:nvCxnSpPr>
          <p:spPr>
            <a:xfrm rot="5400000">
              <a:off x="2404664" y="3320090"/>
              <a:ext cx="555418" cy="756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DF96E772-E6A3-AC49-95DA-E4D161C11C90}"/>
                </a:ext>
              </a:extLst>
            </p:cNvPr>
            <p:cNvCxnSpPr/>
            <p:nvPr/>
          </p:nvCxnSpPr>
          <p:spPr>
            <a:xfrm rot="5400000">
              <a:off x="1231846" y="3898896"/>
              <a:ext cx="555418" cy="756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C2B8359-D096-344F-A081-A0EA37BEEDCB}"/>
                </a:ext>
              </a:extLst>
            </p:cNvPr>
            <p:cNvSpPr txBox="1"/>
            <p:nvPr/>
          </p:nvSpPr>
          <p:spPr>
            <a:xfrm>
              <a:off x="1007126" y="3718012"/>
              <a:ext cx="35137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847CC255-A08E-5A4F-B824-93BBF47A4D12}"/>
                </a:ext>
              </a:extLst>
            </p:cNvPr>
            <p:cNvSpPr txBox="1"/>
            <p:nvPr/>
          </p:nvSpPr>
          <p:spPr>
            <a:xfrm>
              <a:off x="2727869" y="3150380"/>
              <a:ext cx="35137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C7243787-BF22-9849-9D57-039B6D32A92A}"/>
              </a:ext>
            </a:extLst>
          </p:cNvPr>
          <p:cNvGrpSpPr/>
          <p:nvPr/>
        </p:nvGrpSpPr>
        <p:grpSpPr>
          <a:xfrm>
            <a:off x="1047760" y="3902075"/>
            <a:ext cx="1996238" cy="450091"/>
            <a:chOff x="642797" y="4683016"/>
            <a:chExt cx="2789039" cy="62884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8A50C284-50E8-1E44-A0AD-50FC5429CF60}"/>
                </a:ext>
              </a:extLst>
            </p:cNvPr>
            <p:cNvSpPr/>
            <p:nvPr/>
          </p:nvSpPr>
          <p:spPr>
            <a:xfrm>
              <a:off x="1521947" y="4776912"/>
              <a:ext cx="1077658" cy="529220"/>
            </a:xfrm>
            <a:prstGeom prst="rect">
              <a:avLst/>
            </a:prstGeom>
            <a:solidFill>
              <a:schemeClr val="bg1">
                <a:lumMod val="65000"/>
                <a:alpha val="5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xmlns="" id="{80B80EE7-DE47-E349-9CC5-650BF44F8C7F}"/>
                </a:ext>
              </a:extLst>
            </p:cNvPr>
            <p:cNvSpPr/>
            <p:nvPr/>
          </p:nvSpPr>
          <p:spPr>
            <a:xfrm>
              <a:off x="2620806" y="4752639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xmlns="" id="{FB829D39-F552-7549-B931-5A1F3036D839}"/>
                </a:ext>
              </a:extLst>
            </p:cNvPr>
            <p:cNvSpPr/>
            <p:nvPr/>
          </p:nvSpPr>
          <p:spPr>
            <a:xfrm rot="10800000">
              <a:off x="1124932" y="4683016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0570AF23-6162-7649-90C9-203984E60F4C}"/>
                </a:ext>
              </a:extLst>
            </p:cNvPr>
            <p:cNvSpPr txBox="1"/>
            <p:nvPr/>
          </p:nvSpPr>
          <p:spPr>
            <a:xfrm>
              <a:off x="3029162" y="4812775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M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B3158D58-0662-2D43-A1EE-AED1399E5344}"/>
                </a:ext>
              </a:extLst>
            </p:cNvPr>
            <p:cNvSpPr txBox="1"/>
            <p:nvPr/>
          </p:nvSpPr>
          <p:spPr>
            <a:xfrm>
              <a:off x="642797" y="4812775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M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B5E0B529-B030-F14F-95BE-FA76CD667967}"/>
              </a:ext>
            </a:extLst>
          </p:cNvPr>
          <p:cNvGrpSpPr/>
          <p:nvPr/>
        </p:nvGrpSpPr>
        <p:grpSpPr>
          <a:xfrm>
            <a:off x="5996963" y="3688044"/>
            <a:ext cx="1645180" cy="941259"/>
            <a:chOff x="7020272" y="4216403"/>
            <a:chExt cx="1993680" cy="1140647"/>
          </a:xfrm>
        </p:grpSpPr>
        <p:pic>
          <p:nvPicPr>
            <p:cNvPr id="36" name="Picture 3">
              <a:extLst>
                <a:ext uri="{FF2B5EF4-FFF2-40B4-BE49-F238E27FC236}">
                  <a16:creationId xmlns:a16="http://schemas.microsoft.com/office/drawing/2014/main" xmlns="" id="{29B3E5B5-3680-2246-8499-94652D532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2" y="4216403"/>
              <a:ext cx="1711967" cy="1140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10">
              <a:extLst>
                <a:ext uri="{FF2B5EF4-FFF2-40B4-BE49-F238E27FC236}">
                  <a16:creationId xmlns:a16="http://schemas.microsoft.com/office/drawing/2014/main" xmlns="" id="{745BACA0-06D7-CB44-9890-6A7C20312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6587" y="4655046"/>
              <a:ext cx="477365" cy="335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BE1B2D6C-C532-F14A-BD47-2F0B23D625AD}"/>
              </a:ext>
            </a:extLst>
          </p:cNvPr>
          <p:cNvGrpSpPr/>
          <p:nvPr/>
        </p:nvGrpSpPr>
        <p:grpSpPr>
          <a:xfrm>
            <a:off x="3754554" y="3624374"/>
            <a:ext cx="1589685" cy="997027"/>
            <a:chOff x="5091594" y="4118641"/>
            <a:chExt cx="1926430" cy="1208228"/>
          </a:xfrm>
        </p:grpSpPr>
        <p:pic>
          <p:nvPicPr>
            <p:cNvPr id="39" name="Picture 10">
              <a:extLst>
                <a:ext uri="{FF2B5EF4-FFF2-40B4-BE49-F238E27FC236}">
                  <a16:creationId xmlns:a16="http://schemas.microsoft.com/office/drawing/2014/main" xmlns="" id="{DEF8D0F6-FCCF-BF46-9F8A-983365B4F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660" y="4590135"/>
              <a:ext cx="477364" cy="335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xmlns="" id="{C4C7F13F-D0A3-2C43-AC31-59541C2661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1594" y="4118641"/>
              <a:ext cx="1651694" cy="1208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078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C583D13C-66D6-CE46-A339-F887AB4D5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72063"/>
            <a:ext cx="7726363" cy="4409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On utilise le papillon comme alternative aux signes positif ou négatif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r>
              <a:rPr lang="fr-CH" dirty="0"/>
              <a:t>Courbure positive: la poutre s’arque vers le bas </a:t>
            </a:r>
            <a:r>
              <a:rPr lang="fr-CH" dirty="0">
                <a:sym typeface="Wingdings" pitchFamily="2" charset="2"/>
              </a:rPr>
              <a:t> la fibre inférieure est tendue</a:t>
            </a:r>
            <a:endParaRPr lang="fr-CH" dirty="0"/>
          </a:p>
          <a:p>
            <a:r>
              <a:rPr lang="fr-CH" dirty="0"/>
              <a:t>Courbure négative: la poutre s’arque vers le haut </a:t>
            </a:r>
            <a:r>
              <a:rPr lang="fr-CH" dirty="0">
                <a:sym typeface="Wingdings" pitchFamily="2" charset="2"/>
              </a:rPr>
              <a:t> la fibre supérieure est tendue.</a:t>
            </a:r>
            <a:endParaRPr lang="fr-CH" dirty="0"/>
          </a:p>
          <a:p>
            <a:r>
              <a:rPr lang="fr-CH" dirty="0"/>
              <a:t>On dessine le diagramme des moments de flexion du côté de la fibre extrême</a:t>
            </a:r>
            <a:r>
              <a:rPr lang="fr-CH" b="1" dirty="0"/>
              <a:t> tendue</a:t>
            </a:r>
            <a:endParaRPr lang="fr-CH" dirty="0"/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xmlns="" id="{6A975F5F-6175-1646-A922-87F8F62228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FR" dirty="0"/>
                  <a:t>Signe du moment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A975F5F-6175-1646-A922-87F8F62228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04" t="-164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B93744-21DE-474A-9248-9961EC4BD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6B35A2-DC00-0B4B-ADD1-1F0F41882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0F19E5A-67C9-2242-8CAD-AF879F81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xmlns="" id="{C61910DE-A161-FA49-9132-1767325F6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457" y="1431104"/>
            <a:ext cx="1336816" cy="89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08E354B3-75AA-BD4A-B272-25D020C38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840" y="1380072"/>
            <a:ext cx="1287372" cy="941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D06444B9-6C86-8549-8C74-27C5377C7700}"/>
              </a:ext>
            </a:extLst>
          </p:cNvPr>
          <p:cNvGrpSpPr/>
          <p:nvPr/>
        </p:nvGrpSpPr>
        <p:grpSpPr>
          <a:xfrm>
            <a:off x="3175494" y="2692468"/>
            <a:ext cx="512063" cy="284479"/>
            <a:chOff x="2051720" y="3645024"/>
            <a:chExt cx="648073" cy="3600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BEB54ACA-8D0D-3347-8284-E7ED3D69A52B}"/>
                </a:ext>
              </a:extLst>
            </p:cNvPr>
            <p:cNvSpPr/>
            <p:nvPr/>
          </p:nvSpPr>
          <p:spPr>
            <a:xfrm>
              <a:off x="2051721" y="3645730"/>
              <a:ext cx="648072" cy="359334"/>
            </a:xfrm>
            <a:prstGeom prst="rect">
              <a:avLst/>
            </a:prstGeom>
            <a:solidFill>
              <a:srgbClr val="FF0000">
                <a:alpha val="3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F587AF41-9866-D74D-A76A-5866A3A386B3}"/>
                </a:ext>
              </a:extLst>
            </p:cNvPr>
            <p:cNvCxnSpPr/>
            <p:nvPr/>
          </p:nvCxnSpPr>
          <p:spPr>
            <a:xfrm>
              <a:off x="2051720" y="3645024"/>
              <a:ext cx="6480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50B9D618-8F70-CA48-B4C4-83CAFEB0C172}"/>
              </a:ext>
            </a:extLst>
          </p:cNvPr>
          <p:cNvGrpSpPr/>
          <p:nvPr/>
        </p:nvGrpSpPr>
        <p:grpSpPr>
          <a:xfrm>
            <a:off x="5840518" y="2468474"/>
            <a:ext cx="512063" cy="297174"/>
            <a:chOff x="5652120" y="3235647"/>
            <a:chExt cx="648073" cy="37120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D746646F-0CED-5840-A591-5F205FE3C993}"/>
                </a:ext>
              </a:extLst>
            </p:cNvPr>
            <p:cNvSpPr/>
            <p:nvPr/>
          </p:nvSpPr>
          <p:spPr>
            <a:xfrm>
              <a:off x="5652121" y="3235647"/>
              <a:ext cx="648072" cy="359334"/>
            </a:xfrm>
            <a:prstGeom prst="rect">
              <a:avLst/>
            </a:prstGeom>
            <a:solidFill>
              <a:srgbClr val="FF0000">
                <a:alpha val="3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DA9F8B28-10B9-F845-B2D7-2876D0AE521D}"/>
                </a:ext>
              </a:extLst>
            </p:cNvPr>
            <p:cNvCxnSpPr/>
            <p:nvPr/>
          </p:nvCxnSpPr>
          <p:spPr>
            <a:xfrm>
              <a:off x="5652120" y="3606851"/>
              <a:ext cx="64807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3810BF42-23DF-B641-8027-3412578365E6}"/>
                  </a:ext>
                </a:extLst>
              </p:cNvPr>
              <p:cNvSpPr txBox="1"/>
              <p:nvPr/>
            </p:nvSpPr>
            <p:spPr>
              <a:xfrm>
                <a:off x="1300863" y="2578049"/>
                <a:ext cx="19544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i="1" dirty="0"/>
                  <a:t>Diagramme </a:t>
                </a:r>
                <a14:m>
                  <m:oMath xmlns:m="http://schemas.openxmlformats.org/officeDocument/2006/math"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sz="1200" i="1" dirty="0"/>
                  <a:t>: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10BF42-23DF-B641-8027-341257836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863" y="2578049"/>
                <a:ext cx="1954463" cy="276999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AF6997EC-7BB1-A045-8453-38B5B47BC887}"/>
              </a:ext>
            </a:extLst>
          </p:cNvPr>
          <p:cNvGrpSpPr/>
          <p:nvPr/>
        </p:nvGrpSpPr>
        <p:grpSpPr>
          <a:xfrm>
            <a:off x="3357951" y="2761412"/>
            <a:ext cx="147148" cy="147148"/>
            <a:chOff x="4286155" y="2432805"/>
            <a:chExt cx="147148" cy="147148"/>
          </a:xfrm>
        </p:grpSpPr>
        <p:pic>
          <p:nvPicPr>
            <p:cNvPr id="3074" name="Picture 2" descr="Psi, Alphabet Grec, Lettre PNG - Psi, Alphabet Grec, Lettre transparentes |  PNG gratuit">
              <a:extLst>
                <a:ext uri="{FF2B5EF4-FFF2-40B4-BE49-F238E27FC236}">
                  <a16:creationId xmlns:a16="http://schemas.microsoft.com/office/drawing/2014/main" xmlns="" id="{B6B09E67-4BD9-CA47-B83E-C98F62662A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9797"/>
            <a:stretch/>
          </p:blipFill>
          <p:spPr bwMode="auto">
            <a:xfrm>
              <a:off x="4305488" y="2460339"/>
              <a:ext cx="119863" cy="111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BC3A9A1E-E74A-8240-B088-0DE07A7040B4}"/>
                </a:ext>
              </a:extLst>
            </p:cNvPr>
            <p:cNvSpPr/>
            <p:nvPr/>
          </p:nvSpPr>
          <p:spPr>
            <a:xfrm>
              <a:off x="4286155" y="2432805"/>
              <a:ext cx="147148" cy="14714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E9965A14-46FB-5B43-912A-39015752D608}"/>
              </a:ext>
            </a:extLst>
          </p:cNvPr>
          <p:cNvGrpSpPr/>
          <p:nvPr/>
        </p:nvGrpSpPr>
        <p:grpSpPr>
          <a:xfrm rot="10800000">
            <a:off x="6024506" y="2538735"/>
            <a:ext cx="147148" cy="147148"/>
            <a:chOff x="4286155" y="2432805"/>
            <a:chExt cx="147148" cy="147148"/>
          </a:xfrm>
        </p:grpSpPr>
        <p:pic>
          <p:nvPicPr>
            <p:cNvPr id="34" name="Picture 2" descr="Psi, Alphabet Grec, Lettre PNG - Psi, Alphabet Grec, Lettre transparentes |  PNG gratuit">
              <a:extLst>
                <a:ext uri="{FF2B5EF4-FFF2-40B4-BE49-F238E27FC236}">
                  <a16:creationId xmlns:a16="http://schemas.microsoft.com/office/drawing/2014/main" xmlns="" id="{38A87E7E-C4CF-D74F-9107-7BCA2FCDFA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9797"/>
            <a:stretch/>
          </p:blipFill>
          <p:spPr bwMode="auto">
            <a:xfrm>
              <a:off x="4305488" y="2460339"/>
              <a:ext cx="119863" cy="111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7EFD07C9-0D38-5541-9BE1-B5848756770B}"/>
                </a:ext>
              </a:extLst>
            </p:cNvPr>
            <p:cNvSpPr/>
            <p:nvPr/>
          </p:nvSpPr>
          <p:spPr>
            <a:xfrm>
              <a:off x="4286155" y="2432805"/>
              <a:ext cx="147148" cy="14714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0097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xmlns="" id="{A1B2FA9C-D8D0-334D-B6A0-A6D20B8061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0224" y="1252722"/>
                <a:ext cx="3949182" cy="3776459"/>
              </a:xfrm>
            </p:spPr>
            <p:txBody>
              <a:bodyPr/>
              <a:lstStyle/>
              <a:p>
                <a:r>
                  <a:rPr lang="fr-CH" dirty="0"/>
                  <a:t>Pour le diagramme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H" dirty="0"/>
                  <a:t> le signe doit être juste. Le côté est égal. </a:t>
                </a:r>
              </a:p>
              <a:p>
                <a:endParaRPr lang="fr-CH" dirty="0"/>
              </a:p>
              <a:p>
                <a:endParaRPr lang="fr-CH" dirty="0"/>
              </a:p>
              <a:p>
                <a:r>
                  <a:rPr lang="fr-CH" dirty="0"/>
                  <a:t>Pour le diagramme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CH" dirty="0"/>
                  <a:t> le signe doit être juste. Le côté est égal. </a:t>
                </a:r>
              </a:p>
              <a:p>
                <a:endParaRPr lang="fr-CH" dirty="0"/>
              </a:p>
              <a:p>
                <a:endParaRPr lang="fr-CH" dirty="0"/>
              </a:p>
              <a:p>
                <a:r>
                  <a:rPr lang="fr-CH" dirty="0"/>
                  <a:t>Pour le diagramme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CH" dirty="0"/>
                  <a:t> le côté doit être juste. Le signe est égal. </a:t>
                </a:r>
              </a:p>
              <a:p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A1B2FA9C-D8D0-334D-B6A0-A6D20B806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0224" y="1252722"/>
                <a:ext cx="3949182" cy="3776459"/>
              </a:xfrm>
              <a:blipFill>
                <a:blip r:embed="rId2"/>
                <a:stretch>
                  <a:fillRect t="-1678" r="-12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06199107-AFF7-BB46-A4AC-5321DDD2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Exemples des NVM diagrammes justes et faux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0EAC49C-4F5E-9B42-B253-A916E4FDE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8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411CBC-57C4-184A-9BAB-F27F9345F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56433F4-73AB-C144-B02C-18F7BFB7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57CDA9D-6160-B241-9AB4-2685229093BE}"/>
              </a:ext>
            </a:extLst>
          </p:cNvPr>
          <p:cNvGrpSpPr/>
          <p:nvPr/>
        </p:nvGrpSpPr>
        <p:grpSpPr>
          <a:xfrm>
            <a:off x="1086257" y="900138"/>
            <a:ext cx="3326521" cy="3776459"/>
            <a:chOff x="639103" y="1628800"/>
            <a:chExt cx="3936914" cy="44694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84245175-33F5-4D42-9B45-BD82EEAEA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103" y="1628800"/>
              <a:ext cx="3936914" cy="4469412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A2C3891-6698-7743-A5D6-3578DCD41B2F}"/>
                </a:ext>
              </a:extLst>
            </p:cNvPr>
            <p:cNvCxnSpPr/>
            <p:nvPr/>
          </p:nvCxnSpPr>
          <p:spPr>
            <a:xfrm flipV="1">
              <a:off x="3419872" y="2204864"/>
              <a:ext cx="1080120" cy="64807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F71ACD41-733C-2045-A9A3-046DA2814578}"/>
                </a:ext>
              </a:extLst>
            </p:cNvPr>
            <p:cNvCxnSpPr/>
            <p:nvPr/>
          </p:nvCxnSpPr>
          <p:spPr>
            <a:xfrm>
              <a:off x="3390050" y="2276872"/>
              <a:ext cx="1109942" cy="50405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443AC0EE-A044-F44F-A5C4-97906CF9937E}"/>
                </a:ext>
              </a:extLst>
            </p:cNvPr>
            <p:cNvCxnSpPr/>
            <p:nvPr/>
          </p:nvCxnSpPr>
          <p:spPr>
            <a:xfrm flipV="1">
              <a:off x="3419872" y="3647547"/>
              <a:ext cx="1080120" cy="64807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59D6B709-1F57-AE47-B42C-E64702284933}"/>
                </a:ext>
              </a:extLst>
            </p:cNvPr>
            <p:cNvCxnSpPr/>
            <p:nvPr/>
          </p:nvCxnSpPr>
          <p:spPr>
            <a:xfrm>
              <a:off x="3390050" y="3719555"/>
              <a:ext cx="1109942" cy="50405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F11C9A34-2976-D34A-8FE1-177173AC5ACE}"/>
                </a:ext>
              </a:extLst>
            </p:cNvPr>
            <p:cNvCxnSpPr/>
            <p:nvPr/>
          </p:nvCxnSpPr>
          <p:spPr>
            <a:xfrm flipV="1">
              <a:off x="3945021" y="5120317"/>
              <a:ext cx="626979" cy="67649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4765666E-5841-E74E-9246-BBB08873CD89}"/>
                </a:ext>
              </a:extLst>
            </p:cNvPr>
            <p:cNvCxnSpPr/>
            <p:nvPr/>
          </p:nvCxnSpPr>
          <p:spPr>
            <a:xfrm>
              <a:off x="4067944" y="5120317"/>
              <a:ext cx="508073" cy="67649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A4C96733-7B54-B04B-8B5D-4903A5C901A1}"/>
                </a:ext>
              </a:extLst>
            </p:cNvPr>
            <p:cNvSpPr/>
            <p:nvPr/>
          </p:nvSpPr>
          <p:spPr>
            <a:xfrm>
              <a:off x="1835696" y="2457762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sz="3600" dirty="0">
                  <a:solidFill>
                    <a:srgbClr val="00B050"/>
                  </a:solidFill>
                </a:rPr>
                <a:t>✓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79E8D43D-F4C1-4B4E-8CCF-922E00F1FFA9}"/>
                </a:ext>
              </a:extLst>
            </p:cNvPr>
            <p:cNvSpPr/>
            <p:nvPr/>
          </p:nvSpPr>
          <p:spPr>
            <a:xfrm>
              <a:off x="2378827" y="2469932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sz="3600" dirty="0">
                  <a:solidFill>
                    <a:srgbClr val="00B050"/>
                  </a:solidFill>
                </a:rPr>
                <a:t>✓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123C7062-DDC1-5742-A704-9AD357C16F5B}"/>
                </a:ext>
              </a:extLst>
            </p:cNvPr>
            <p:cNvSpPr/>
            <p:nvPr/>
          </p:nvSpPr>
          <p:spPr>
            <a:xfrm>
              <a:off x="1835695" y="3851336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sz="3600" dirty="0">
                  <a:solidFill>
                    <a:srgbClr val="00B050"/>
                  </a:solidFill>
                </a:rPr>
                <a:t>✓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E215F8C2-591A-D249-8E07-0323A8F65DAE}"/>
                </a:ext>
              </a:extLst>
            </p:cNvPr>
            <p:cNvSpPr/>
            <p:nvPr/>
          </p:nvSpPr>
          <p:spPr>
            <a:xfrm>
              <a:off x="2378826" y="3863506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sz="3600" dirty="0">
                  <a:solidFill>
                    <a:srgbClr val="00B050"/>
                  </a:solidFill>
                </a:rPr>
                <a:t>✓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4495F99D-49D6-874E-B859-BF2A38E90650}"/>
                </a:ext>
              </a:extLst>
            </p:cNvPr>
            <p:cNvSpPr/>
            <p:nvPr/>
          </p:nvSpPr>
          <p:spPr>
            <a:xfrm>
              <a:off x="1741263" y="5385750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sz="3600" dirty="0">
                  <a:solidFill>
                    <a:srgbClr val="00B050"/>
                  </a:solidFill>
                </a:rPr>
                <a:t>✓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007F6062-23CB-BA46-84B0-6200C2A5D27F}"/>
                </a:ext>
              </a:extLst>
            </p:cNvPr>
            <p:cNvSpPr/>
            <p:nvPr/>
          </p:nvSpPr>
          <p:spPr>
            <a:xfrm>
              <a:off x="2284394" y="5397920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sz="3600" dirty="0">
                  <a:solidFill>
                    <a:srgbClr val="00B050"/>
                  </a:solidFill>
                </a:rPr>
                <a:t>✓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50C765FF-57EC-714A-A84E-9A316B3038B2}"/>
                </a:ext>
              </a:extLst>
            </p:cNvPr>
            <p:cNvSpPr/>
            <p:nvPr/>
          </p:nvSpPr>
          <p:spPr>
            <a:xfrm>
              <a:off x="3096706" y="5372496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H" sz="3600" dirty="0">
                  <a:solidFill>
                    <a:srgbClr val="00B050"/>
                  </a:solidFill>
                </a:rPr>
                <a:t>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818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48A6C70-7FF5-480A-B09B-7D0A19B2F431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609</TotalTime>
  <Words>1617</Words>
  <Application>Microsoft Office PowerPoint</Application>
  <PresentationFormat>On-screen Show (16:9)</PresentationFormat>
  <Paragraphs>475</Paragraphs>
  <Slides>52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Cambria Math</vt:lpstr>
      <vt:lpstr>Franklin Gothic Demi Cond</vt:lpstr>
      <vt:lpstr>Roboto Black</vt:lpstr>
      <vt:lpstr>Symbol</vt:lpstr>
      <vt:lpstr>Times New Roman</vt:lpstr>
      <vt:lpstr>Wingdings</vt:lpstr>
      <vt:lpstr>Thème Office</vt:lpstr>
      <vt:lpstr>Equation</vt:lpstr>
      <vt:lpstr>Poutres: construction et calcul rapides des diagrammes NVM</vt:lpstr>
      <vt:lpstr>Objectif du cours</vt:lpstr>
      <vt:lpstr>Règles pour construire rapidement les diagrammes NVM</vt:lpstr>
      <vt:lpstr>Règles dérivées des équations différentielles (poutres droites)</vt:lpstr>
      <vt:lpstr>Règles dérivées des équations différentielles (poutres droites)</vt:lpstr>
      <vt:lpstr>Exemple</vt:lpstr>
      <vt:lpstr>Signes de NVM: conventions de l’ingénieur </vt:lpstr>
      <vt:lpstr>Signe du moment M</vt:lpstr>
      <vt:lpstr>Exemples des NVM diagrammes justes et faux </vt:lpstr>
      <vt:lpstr>Discontinuités dans les diagrammes NVM</vt:lpstr>
      <vt:lpstr>Règles pour les discontinuités dans les diagrammes NVM </vt:lpstr>
      <vt:lpstr>Exemple: Poutre simples avec charge concentrée</vt:lpstr>
      <vt:lpstr>Une remarque sur les pentes et les plis du diagramme de M</vt:lpstr>
      <vt:lpstr>Exemple: Poutre simples avec moment concentré</vt:lpstr>
      <vt:lpstr>Exemple: Poutre simples avec moment concentré (suite)</vt:lpstr>
      <vt:lpstr>PowerPoint Presentation</vt:lpstr>
      <vt:lpstr>Nœuds dans une structure</vt:lpstr>
      <vt:lpstr>Conditions statiques</vt:lpstr>
      <vt:lpstr>Exemple: Poutre cantilever avec une charge concentrée</vt:lpstr>
      <vt:lpstr>Exemple: Poutre cantilever avec une charge concentrée (suite)</vt:lpstr>
      <vt:lpstr>Chapitres à étudier dans le TGC 1</vt:lpstr>
      <vt:lpstr>Références</vt:lpstr>
      <vt:lpstr>Examen blanc</vt:lpstr>
      <vt:lpstr>Examen blanc</vt:lpstr>
      <vt:lpstr>Examen blanc</vt:lpstr>
      <vt:lpstr>Examen blanc</vt:lpstr>
      <vt:lpstr>Examen blanc</vt:lpstr>
      <vt:lpstr>Examen blanc</vt:lpstr>
      <vt:lpstr>Examen blanc</vt:lpstr>
      <vt:lpstr>PowerPoint Presentation</vt:lpstr>
      <vt:lpstr>Examen blanc 1</vt:lpstr>
      <vt:lpstr>Examen blanc 1</vt:lpstr>
      <vt:lpstr>Examen blanc 1</vt:lpstr>
      <vt:lpstr>Examen blanc 1</vt:lpstr>
      <vt:lpstr>Examen blanc 1</vt:lpstr>
      <vt:lpstr>Examen blanc 1</vt:lpstr>
      <vt:lpstr>Examen blanc 1</vt:lpstr>
      <vt:lpstr>Examen blanc 1</vt:lpstr>
      <vt:lpstr>Examen blanc 1</vt:lpstr>
      <vt:lpstr>PowerPoint Presentation</vt:lpstr>
      <vt:lpstr>Peergrade</vt:lpstr>
      <vt:lpstr>Peergrade</vt:lpstr>
      <vt:lpstr>PowerPoint Presentation</vt:lpstr>
      <vt:lpstr>Structure du cours</vt:lpstr>
      <vt:lpstr>PowerPoint Presentation</vt:lpstr>
      <vt:lpstr>PowerPoint Presentation</vt:lpstr>
      <vt:lpstr>Poutres: Diagrammes NVM</vt:lpstr>
      <vt:lpstr>Poutres: Diagrammes NVM</vt:lpstr>
      <vt:lpstr>Poutres: Diagrammes NVM</vt:lpstr>
      <vt:lpstr>Poutres: Diagrammes NVM</vt:lpstr>
      <vt:lpstr>Exemple</vt:lpstr>
      <vt:lpstr>Exemple (suite)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Beyer Katrin</cp:lastModifiedBy>
  <cp:revision>75</cp:revision>
  <dcterms:created xsi:type="dcterms:W3CDTF">2019-04-02T06:24:35Z</dcterms:created>
  <dcterms:modified xsi:type="dcterms:W3CDTF">2022-04-12T05:57:41Z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